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0"/>
  </p:notesMasterIdLst>
  <p:sldIdLst>
    <p:sldId id="294" r:id="rId2"/>
    <p:sldId id="259" r:id="rId3"/>
    <p:sldId id="260" r:id="rId4"/>
    <p:sldId id="293" r:id="rId5"/>
    <p:sldId id="256" r:id="rId6"/>
    <p:sldId id="257" r:id="rId7"/>
    <p:sldId id="258" r:id="rId8"/>
    <p:sldId id="263" r:id="rId9"/>
    <p:sldId id="264" r:id="rId10"/>
    <p:sldId id="271" r:id="rId11"/>
    <p:sldId id="272" r:id="rId12"/>
    <p:sldId id="273" r:id="rId13"/>
    <p:sldId id="301" r:id="rId14"/>
    <p:sldId id="303" r:id="rId15"/>
    <p:sldId id="274" r:id="rId16"/>
    <p:sldId id="304" r:id="rId17"/>
    <p:sldId id="305" r:id="rId18"/>
    <p:sldId id="275" r:id="rId19"/>
    <p:sldId id="276" r:id="rId20"/>
    <p:sldId id="277" r:id="rId21"/>
    <p:sldId id="306" r:id="rId22"/>
    <p:sldId id="279" r:id="rId23"/>
    <p:sldId id="295" r:id="rId24"/>
    <p:sldId id="296" r:id="rId25"/>
    <p:sldId id="297" r:id="rId26"/>
    <p:sldId id="298" r:id="rId27"/>
    <p:sldId id="299" r:id="rId28"/>
    <p:sldId id="307" r:id="rId29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77" autoAdjust="0"/>
  </p:normalViewPr>
  <p:slideViewPr>
    <p:cSldViewPr>
      <p:cViewPr>
        <p:scale>
          <a:sx n="80" d="100"/>
          <a:sy n="80" d="100"/>
        </p:scale>
        <p:origin x="-1424" y="-1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fld id="{DD7FFA26-2EF0-4928-B95E-9C0643C6C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59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27C546BA-368E-4E50-A699-9E34D3723242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9BACEB4C-4325-4DAF-80CB-DC5492A7FD30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E459F044-9114-4528-94AA-70E1FAB368EB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ED45F257-7407-4D9D-9E33-A93A8E2FC87C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A971C461-4195-47B5-A605-2D7F19AA17A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A971C461-4195-47B5-A605-2D7F19AA17A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080625" cy="7559675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600">
                <a:latin typeface="Times New Roman" pitchFamily="16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600">
                <a:latin typeface="Times New Roman" pitchFamily="16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600">
                  <a:latin typeface="Times New Roman" pitchFamily="16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600">
                  <a:latin typeface="Times New Roman" pitchFamily="16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600">
                  <a:latin typeface="Times New Roman" pitchFamily="16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600">
                  <a:latin typeface="Times New Roman" pitchFamily="16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600">
                  <a:latin typeface="Times New Roman" pitchFamily="16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600">
                  <a:latin typeface="Times New Roman" pitchFamily="16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600">
                  <a:latin typeface="Times New Roman" pitchFamily="16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600">
                  <a:latin typeface="Times New Roman" pitchFamily="16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600">
                  <a:latin typeface="Times New Roman" pitchFamily="16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600">
                  <a:latin typeface="Times New Roman" pitchFamily="16" charset="0"/>
                </a:endParaRPr>
              </a:p>
            </p:txBody>
          </p:sp>
        </p:grpSp>
      </p:grpSp>
      <p:sp>
        <p:nvSpPr>
          <p:cNvPr id="706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76203" y="2015913"/>
            <a:ext cx="6636411" cy="2435895"/>
          </a:xfrm>
        </p:spPr>
        <p:txBody>
          <a:bodyPr/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r>
              <a:rPr lang="en-US"/>
              <a:t>Fare clic per modificare lo stile del titolo</a:t>
            </a:r>
          </a:p>
        </p:txBody>
      </p:sp>
      <p:sp>
        <p:nvSpPr>
          <p:cNvPr id="706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276203" y="4703798"/>
            <a:ext cx="6636411" cy="193191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700"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503238" y="6888163"/>
            <a:ext cx="2352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B57D-3E8A-4162-A5D9-3024E1614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53B5B-4F79-4773-856E-108A1B2FE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503978"/>
            <a:ext cx="2268141" cy="59637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503978"/>
            <a:ext cx="6636411" cy="59637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BBD46-86A6-4984-8327-DC5B521FE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9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03978"/>
            <a:ext cx="9072563" cy="15119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2183906"/>
            <a:ext cx="4452276" cy="428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83906"/>
            <a:ext cx="4452276" cy="428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233B1-23E4-4BDB-A305-D98355B5B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6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A5C5D-7CFF-4B22-8A01-EE2D79D73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0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2A473-F6B8-4E43-AED8-9088AFCA7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5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83906"/>
            <a:ext cx="4452276" cy="428381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83906"/>
            <a:ext cx="4452276" cy="428381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F0883-A9CD-4BE7-B0AA-45A657F44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4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1D4A9-F873-4FEE-9B70-94A1D3106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30D02-0D91-430B-A214-B12F9FD26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5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D062-EC3B-4ECC-BC95-4B12E21C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7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E6CB9-90E9-4183-A22A-92CD421D5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0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B6BD1-CBF9-4543-8BDD-D7B28AB45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0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8163"/>
            <a:ext cx="31908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8163"/>
            <a:ext cx="23526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 Black" pitchFamily="34" charset="0"/>
              </a:defRPr>
            </a:lvl1pPr>
          </a:lstStyle>
          <a:p>
            <a:pPr>
              <a:defRPr/>
            </a:pPr>
            <a:fld id="{F665034F-CFA5-45AE-9760-237E850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0080625" cy="601663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600">
                <a:latin typeface="Times New Roman" pitchFamily="16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600">
                <a:latin typeface="Times New Roman" pitchFamily="16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600">
                <a:latin typeface="Times New Roman" pitchFamily="16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03238"/>
            <a:ext cx="90741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84400"/>
            <a:ext cx="907415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696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884988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marL="503972"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6pPr>
      <a:lvl7pPr marL="1007943"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7pPr>
      <a:lvl8pPr marL="1511915"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8pPr>
      <a:lvl9pPr marL="2015886"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3100">
          <a:solidFill>
            <a:schemeClr val="tx1"/>
          </a:solidFill>
          <a:latin typeface="+mn-lt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200">
          <a:solidFill>
            <a:schemeClr val="tx1"/>
          </a:solidFill>
          <a:latin typeface="+mn-lt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771844" indent="-251986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275815" indent="-251986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779787" indent="-251986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4283758" indent="-251986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373312" y="2332037"/>
            <a:ext cx="528134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Adversarial Reasoning:</a:t>
            </a:r>
          </a:p>
          <a:p>
            <a:pPr algn="ctr">
              <a:buClrTx/>
              <a:buFontTx/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Sampling-Based Search with the </a:t>
            </a:r>
          </a:p>
          <a:p>
            <a:pPr algn="ctr">
              <a:buClrTx/>
              <a:buFontTx/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UCT algorithm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16112" y="4999037"/>
            <a:ext cx="624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Joint work with </a:t>
            </a:r>
          </a:p>
          <a:p>
            <a:pPr algn="ctr">
              <a:buClrTx/>
              <a:buFontTx/>
              <a:buNone/>
              <a:defRPr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Raghuram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Ramanujan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and</a:t>
            </a:r>
          </a:p>
          <a:p>
            <a:pPr algn="ctr">
              <a:buClrTx/>
              <a:buFontTx/>
              <a:buNone/>
              <a:defRPr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Ashish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Sabharwal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302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Mancala</a:t>
            </a:r>
          </a:p>
        </p:txBody>
      </p:sp>
      <p:pic>
        <p:nvPicPr>
          <p:cNvPr id="18435" name="Picture 12" descr="mancala.jpg - Picasa Photo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t="8620" r="1135" b="2393"/>
          <a:stretch>
            <a:fillRect/>
          </a:stretch>
        </p:blipFill>
        <p:spPr bwMode="auto">
          <a:xfrm>
            <a:off x="1687513" y="1798638"/>
            <a:ext cx="638810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503238" y="4694238"/>
            <a:ext cx="9074150" cy="2865437"/>
          </a:xfrm>
        </p:spPr>
        <p:txBody>
          <a:bodyPr/>
          <a:lstStyle/>
          <a:p>
            <a:r>
              <a:rPr lang="en-US" sz="2400" dirty="0" smtClean="0"/>
              <a:t>A move consists of picking up all the stones from a pit and ‘sowing’ (distributing) them in a counter-clockwise fashion</a:t>
            </a:r>
          </a:p>
          <a:p>
            <a:r>
              <a:rPr lang="en-US" sz="2400" dirty="0" smtClean="0"/>
              <a:t>Stones placed in the stores are captured and taken out of circulation</a:t>
            </a:r>
          </a:p>
          <a:p>
            <a:r>
              <a:rPr lang="en-US" sz="2400" dirty="0" smtClean="0"/>
              <a:t>The game ends when one of the sides has no stones left</a:t>
            </a:r>
          </a:p>
          <a:p>
            <a:r>
              <a:rPr lang="en-US" sz="2400" dirty="0" smtClean="0"/>
              <a:t>Player with more captured stones at the end wins</a:t>
            </a:r>
          </a:p>
          <a:p>
            <a:endParaRPr lang="en-US" dirty="0" smtClean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735512" y="730992"/>
            <a:ext cx="4930012" cy="122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2400" b="1" i="1" dirty="0">
                <a:solidFill>
                  <a:srgbClr val="FF0000"/>
                </a:solidFill>
              </a:rPr>
              <a:t>Both</a:t>
            </a:r>
            <a:r>
              <a:rPr lang="en-US" sz="2400" b="1" dirty="0"/>
              <a:t> UCT and </a:t>
            </a:r>
            <a:r>
              <a:rPr lang="en-US" sz="2400" b="1" dirty="0" err="1"/>
              <a:t>Minimax</a:t>
            </a:r>
            <a:r>
              <a:rPr lang="en-US" sz="2400" b="1" dirty="0"/>
              <a:t> search </a:t>
            </a:r>
            <a:endParaRPr lang="en-US" sz="2400" b="1" dirty="0" smtClean="0"/>
          </a:p>
          <a:p>
            <a:r>
              <a:rPr lang="en-US" sz="2400" b="1" dirty="0" smtClean="0"/>
              <a:t>produce </a:t>
            </a:r>
            <a:r>
              <a:rPr lang="en-US" sz="2400" b="1" dirty="0"/>
              <a:t>good players.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545512" y="2332037"/>
            <a:ext cx="1752600" cy="50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2000" b="1" i="1" dirty="0" smtClean="0">
                <a:solidFill>
                  <a:srgbClr val="FF0000"/>
                </a:solidFill>
              </a:rPr>
              <a:t>store</a:t>
            </a:r>
          </a:p>
          <a:p>
            <a:endParaRPr lang="en-US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7402511" y="2713037"/>
            <a:ext cx="1371600" cy="42244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912924" y="1559806"/>
            <a:ext cx="1752600" cy="50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2000" b="1" i="1" dirty="0" smtClean="0">
                <a:solidFill>
                  <a:srgbClr val="FF0000"/>
                </a:solidFill>
              </a:rPr>
              <a:t>pit</a:t>
            </a:r>
          </a:p>
          <a:p>
            <a:endParaRPr lang="en-US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6869112" y="1951037"/>
            <a:ext cx="1371600" cy="42244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UCT on </a:t>
            </a:r>
            <a:r>
              <a:rPr lang="en-US" sz="4000" dirty="0" err="1" smtClean="0"/>
              <a:t>Mancala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84400"/>
            <a:ext cx="9413874" cy="4338637"/>
          </a:xfrm>
        </p:spPr>
        <p:txBody>
          <a:bodyPr/>
          <a:lstStyle/>
          <a:p>
            <a:r>
              <a:rPr lang="en-US" dirty="0" smtClean="0"/>
              <a:t>We examine the three key components of UCT</a:t>
            </a:r>
          </a:p>
          <a:p>
            <a:pPr marL="1074738" lvl="1" indent="-571500">
              <a:buFont typeface="+mj-lt"/>
              <a:buAutoNum type="romanUcPeriod"/>
            </a:pPr>
            <a:r>
              <a:rPr lang="en-US" b="1" i="1" dirty="0" smtClean="0">
                <a:solidFill>
                  <a:srgbClr val="FF0000"/>
                </a:solidFill>
              </a:rPr>
              <a:t>Exploration vs. Exploitation</a:t>
            </a:r>
          </a:p>
          <a:p>
            <a:pPr marL="1074738" lvl="1" indent="-571500">
              <a:buFont typeface="+mj-lt"/>
              <a:buAutoNum type="romanUcPeriod"/>
            </a:pPr>
            <a:r>
              <a:rPr lang="en-US" b="1" i="1" dirty="0" smtClean="0">
                <a:solidFill>
                  <a:srgbClr val="FF0000"/>
                </a:solidFill>
              </a:rPr>
              <a:t>Random </a:t>
            </a:r>
            <a:r>
              <a:rPr lang="en-US" b="1" i="1" dirty="0" err="1">
                <a:solidFill>
                  <a:srgbClr val="FF0000"/>
                </a:solidFill>
              </a:rPr>
              <a:t>p</a:t>
            </a:r>
            <a:r>
              <a:rPr lang="en-US" b="1" i="1" dirty="0" err="1" smtClean="0">
                <a:solidFill>
                  <a:srgbClr val="FF0000"/>
                </a:solidFill>
              </a:rPr>
              <a:t>layouts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1074738" lvl="1" indent="-571500">
              <a:buFont typeface="+mj-lt"/>
              <a:buAutoNum type="romanUcPeriod"/>
            </a:pPr>
            <a:r>
              <a:rPr lang="en-US" b="1" i="1" dirty="0" smtClean="0">
                <a:solidFill>
                  <a:srgbClr val="FF0000"/>
                </a:solidFill>
              </a:rPr>
              <a:t>Info backup: Averaging versus </a:t>
            </a:r>
            <a:r>
              <a:rPr lang="en-US" b="1" i="1" dirty="0" err="1" smtClean="0">
                <a:solidFill>
                  <a:srgbClr val="FF0000"/>
                </a:solidFill>
              </a:rPr>
              <a:t>minimax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Insights lead to improved UCT player</a:t>
            </a:r>
          </a:p>
          <a:p>
            <a:r>
              <a:rPr lang="en-US" dirty="0" smtClean="0"/>
              <a:t>We then deploy the winning UCT agent in a novel partial game setting to understand </a:t>
            </a:r>
            <a:r>
              <a:rPr lang="en-US" i="1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 it wins</a:t>
            </a:r>
          </a:p>
          <a:p>
            <a:pPr marL="1006475" lvl="2" indent="0"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I) </a:t>
            </a:r>
            <a:r>
              <a:rPr lang="en-US" sz="3200" b="1" dirty="0" smtClean="0"/>
              <a:t>Full-Width versus Selective Search</a:t>
            </a:r>
          </a:p>
        </p:txBody>
      </p:sp>
      <p:pic>
        <p:nvPicPr>
          <p:cNvPr id="20483" name="Picture 9" descr="success-vs-c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29312" r="5305" b="20900"/>
          <a:stretch>
            <a:fillRect/>
          </a:stretch>
        </p:blipFill>
        <p:spPr bwMode="auto">
          <a:xfrm>
            <a:off x="773113" y="2408238"/>
            <a:ext cx="5076825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11913" y="3213100"/>
            <a:ext cx="35814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Vary the value of the </a:t>
            </a:r>
            <a:r>
              <a:rPr lang="en-US" sz="2400" b="1" dirty="0">
                <a:solidFill>
                  <a:srgbClr val="FF0000"/>
                </a:solidFill>
              </a:rPr>
              <a:t>exploration constant </a:t>
            </a:r>
            <a:r>
              <a:rPr lang="en-US" sz="2400" b="1" i="1" dirty="0">
                <a:solidFill>
                  <a:srgbClr val="FF0000"/>
                </a:solidFill>
              </a:rPr>
              <a:t>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and measure the win-rate of UCT against a standardized </a:t>
            </a:r>
            <a:r>
              <a:rPr lang="en-US" sz="2400" dirty="0" err="1">
                <a:solidFill>
                  <a:schemeClr val="tx1"/>
                </a:solidFill>
              </a:rPr>
              <a:t>Minimax</a:t>
            </a:r>
            <a:r>
              <a:rPr lang="en-US" sz="2400" dirty="0">
                <a:solidFill>
                  <a:schemeClr val="tx1"/>
                </a:solidFill>
              </a:rPr>
              <a:t> player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2" y="822325"/>
            <a:ext cx="21336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593" y="5076825"/>
            <a:ext cx="261143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1458913" y="2865438"/>
            <a:ext cx="5181600" cy="27130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97513" y="5075238"/>
            <a:ext cx="12954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832100"/>
            <a:ext cx="393541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2489200" y="2636838"/>
            <a:ext cx="228600" cy="2286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Arrow Connector 23"/>
          <p:cNvCxnSpPr>
            <a:stCxn id="22" idx="5"/>
          </p:cNvCxnSpPr>
          <p:nvPr/>
        </p:nvCxnSpPr>
        <p:spPr>
          <a:xfrm>
            <a:off x="2684463" y="2832100"/>
            <a:ext cx="3435350" cy="1100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383338" y="1971675"/>
            <a:ext cx="322897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Optimal setting for </a:t>
            </a:r>
            <a:r>
              <a:rPr lang="en-US" sz="2400" b="1" i="1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78" y="1985138"/>
            <a:ext cx="377348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18" y="2900362"/>
            <a:ext cx="606494" cy="259397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2" y="758909"/>
            <a:ext cx="2016375" cy="211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2" y="274637"/>
            <a:ext cx="5947022" cy="506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514" y="5380037"/>
            <a:ext cx="9389197" cy="1981200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rgbClr val="9999FF">
                    <a:lumMod val="50000"/>
                  </a:srgbClr>
                </a:solidFill>
              </a:rPr>
              <a:t>Lesson:</a:t>
            </a:r>
            <a:r>
              <a:rPr lang="en-US" sz="2800" b="1" i="1" dirty="0" smtClean="0">
                <a:solidFill>
                  <a:srgbClr val="9999FF">
                    <a:lumMod val="50000"/>
                  </a:srgbClr>
                </a:solidFill>
              </a:rPr>
              <a:t> UCT challenges general notion </a:t>
            </a:r>
            <a:r>
              <a:rPr lang="en-US" sz="2800" b="1" i="1" dirty="0">
                <a:solidFill>
                  <a:srgbClr val="9999FF">
                    <a:lumMod val="50000"/>
                  </a:srgbClr>
                </a:solidFill>
              </a:rPr>
              <a:t>that forward (i.e. unsafe) pruning is a bad </a:t>
            </a:r>
            <a:r>
              <a:rPr lang="en-US" sz="2800" b="1" i="1" dirty="0" smtClean="0">
                <a:solidFill>
                  <a:srgbClr val="9999FF">
                    <a:lumMod val="50000"/>
                  </a:srgbClr>
                </a:solidFill>
              </a:rPr>
              <a:t>idea in </a:t>
            </a:r>
            <a:r>
              <a:rPr lang="en-US" sz="2800" b="1" i="1" dirty="0">
                <a:solidFill>
                  <a:srgbClr val="9999FF">
                    <a:lumMod val="50000"/>
                  </a:srgbClr>
                </a:solidFill>
              </a:rPr>
              <a:t>game tree </a:t>
            </a:r>
            <a:r>
              <a:rPr lang="en-US" sz="2800" b="1" i="1" dirty="0" smtClean="0">
                <a:solidFill>
                  <a:srgbClr val="9999FF">
                    <a:lumMod val="50000"/>
                  </a:srgbClr>
                </a:solidFill>
              </a:rPr>
              <a:t>search – </a:t>
            </a:r>
            <a:r>
              <a:rPr lang="en-US" sz="2800" b="1" i="1" dirty="0">
                <a:solidFill>
                  <a:srgbClr val="FF0000"/>
                </a:solidFill>
              </a:rPr>
              <a:t>not necessarily </a:t>
            </a:r>
            <a:r>
              <a:rPr lang="en-US" sz="2800" b="1" i="1" dirty="0" smtClean="0">
                <a:solidFill>
                  <a:srgbClr val="FF0000"/>
                </a:solidFill>
              </a:rPr>
              <a:t>so! Smart exploration/exploitation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driven search can work.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2112" y="970823"/>
            <a:ext cx="3505200" cy="2496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007D"/>
                </a:solidFill>
              </a:rPr>
              <a:t>Previous </a:t>
            </a:r>
            <a:r>
              <a:rPr lang="en-US" sz="2400" b="1" dirty="0">
                <a:solidFill>
                  <a:srgbClr val="00007D"/>
                </a:solidFill>
              </a:rPr>
              <a:t>experience </a:t>
            </a:r>
            <a:r>
              <a:rPr lang="en-US" sz="2400" b="1" dirty="0" smtClean="0">
                <a:solidFill>
                  <a:srgbClr val="00007D"/>
                </a:solidFill>
              </a:rPr>
              <a:t>game tree search: “</a:t>
            </a:r>
            <a:r>
              <a:rPr lang="en-US" sz="2400" b="1" dirty="0">
                <a:solidFill>
                  <a:srgbClr val="00007D"/>
                </a:solidFill>
              </a:rPr>
              <a:t>full width” + selective extensions outperforms </a:t>
            </a:r>
            <a:r>
              <a:rPr lang="en-US" sz="2400" b="1" dirty="0" smtClean="0">
                <a:solidFill>
                  <a:srgbClr val="00007D"/>
                </a:solidFill>
              </a:rPr>
              <a:t>“trying to be smart in node expansion.”</a:t>
            </a:r>
            <a:endParaRPr lang="en-US" sz="2400" dirty="0">
              <a:solidFill>
                <a:srgbClr val="0000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35" y="2713037"/>
            <a:ext cx="1906753" cy="200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3551237"/>
            <a:ext cx="2147529" cy="188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20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03238" y="503238"/>
            <a:ext cx="9109074" cy="1295399"/>
          </a:xfrm>
        </p:spPr>
        <p:txBody>
          <a:bodyPr/>
          <a:lstStyle/>
          <a:p>
            <a:r>
              <a:rPr lang="en-US" sz="3600" dirty="0" smtClean="0"/>
              <a:t>II) Random </a:t>
            </a:r>
            <a:r>
              <a:rPr lang="en-US" sz="3600" dirty="0" err="1" smtClean="0"/>
              <a:t>Playouts</a:t>
            </a:r>
            <a:r>
              <a:rPr lang="en-US" sz="3600" dirty="0" smtClean="0"/>
              <a:t> (Samples)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46237"/>
            <a:ext cx="9413874" cy="4338637"/>
          </a:xfrm>
        </p:spPr>
        <p:txBody>
          <a:bodyPr/>
          <a:lstStyle/>
          <a:p>
            <a:r>
              <a:rPr lang="en-US" dirty="0" smtClean="0"/>
              <a:t>During search tree construction, UCT estimates the value of a newly added node using a “random </a:t>
            </a:r>
            <a:r>
              <a:rPr lang="en-US" dirty="0" err="1" smtClean="0"/>
              <a:t>playout</a:t>
            </a:r>
            <a:r>
              <a:rPr lang="en-US" dirty="0" smtClean="0"/>
              <a:t>” (resulting in a +1, -1, or 0).</a:t>
            </a:r>
          </a:p>
          <a:p>
            <a:r>
              <a:rPr lang="en-US" dirty="0"/>
              <a:t>Appeal: Very general. Don’t need to construct a </a:t>
            </a:r>
            <a:r>
              <a:rPr lang="en-US" dirty="0" smtClean="0"/>
              <a:t>board/state evaluation </a:t>
            </a:r>
            <a:r>
              <a:rPr lang="en-US" dirty="0"/>
              <a:t>function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But, random games look very different from actual games.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ny real info in the result of random play?</a:t>
            </a:r>
          </a:p>
          <a:p>
            <a:r>
              <a:rPr lang="en-US" dirty="0" smtClean="0"/>
              <a:t>A: </a:t>
            </a:r>
            <a:r>
              <a:rPr lang="en-US" b="1" i="1" dirty="0" smtClean="0">
                <a:solidFill>
                  <a:srgbClr val="008000"/>
                </a:solidFill>
              </a:rPr>
              <a:t>Yes, but it’s a very “faint” signal. Other aspects of UCT compensate.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Also, how many </a:t>
            </a:r>
            <a:r>
              <a:rPr lang="en-US" dirty="0" err="1" smtClean="0">
                <a:solidFill>
                  <a:schemeClr val="bg2"/>
                </a:solidFill>
              </a:rPr>
              <a:t>playouts</a:t>
            </a:r>
            <a:r>
              <a:rPr lang="en-US" dirty="0" smtClean="0">
                <a:solidFill>
                  <a:schemeClr val="bg2"/>
                </a:solidFill>
              </a:rPr>
              <a:t> (“samples”) per node? (surprise)</a:t>
            </a:r>
            <a:endParaRPr lang="en-US" dirty="0">
              <a:solidFill>
                <a:schemeClr val="bg2"/>
              </a:solidFill>
            </a:endParaRPr>
          </a:p>
          <a:p>
            <a:pPr marL="1006475" lvl="2" indent="0"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6795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Content Placeholder 3" descr="isoplot.pdf - Adobe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29340" r="6691" b="21220"/>
          <a:stretch>
            <a:fillRect/>
          </a:stretch>
        </p:blipFill>
        <p:spPr>
          <a:xfrm>
            <a:off x="315913" y="731837"/>
            <a:ext cx="6048375" cy="4648200"/>
          </a:xfr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04825" y="198437"/>
            <a:ext cx="8956674" cy="1066799"/>
          </a:xfrm>
        </p:spPr>
        <p:txBody>
          <a:bodyPr/>
          <a:lstStyle/>
          <a:p>
            <a:r>
              <a:rPr lang="en-US" sz="3600" b="1" dirty="0" smtClean="0"/>
              <a:t>How many samples per leaf is optimal?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6912" y="5552629"/>
            <a:ext cx="7696200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Given a fixed budget, should we examine fewer nodes more carefully or more nodes, with each node </a:t>
            </a:r>
            <a:r>
              <a:rPr lang="en-US" sz="2400" dirty="0" smtClean="0">
                <a:solidFill>
                  <a:schemeClr val="tx1"/>
                </a:solidFill>
              </a:rPr>
              <a:t>evaluated less accurately?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144712" y="3322637"/>
            <a:ext cx="228600" cy="2286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63912" y="3932237"/>
            <a:ext cx="228600" cy="2286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11912" y="2238375"/>
            <a:ext cx="343376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4000 nodes in tree, 5 </a:t>
            </a:r>
            <a:r>
              <a:rPr lang="en-US" sz="2400" dirty="0" err="1">
                <a:solidFill>
                  <a:schemeClr val="tx1"/>
                </a:solidFill>
              </a:rPr>
              <a:t>playouts</a:t>
            </a:r>
            <a:r>
              <a:rPr lang="en-US" sz="2400" dirty="0">
                <a:solidFill>
                  <a:schemeClr val="tx1"/>
                </a:solidFill>
              </a:rPr>
              <a:t> per node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59549" y="3398837"/>
            <a:ext cx="34337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2000 nodes in tree, 10 </a:t>
            </a:r>
            <a:r>
              <a:rPr lang="en-US" sz="2400" dirty="0" err="1">
                <a:solidFill>
                  <a:schemeClr val="tx1"/>
                </a:solidFill>
              </a:rPr>
              <a:t>playouts</a:t>
            </a:r>
            <a:r>
              <a:rPr lang="en-US" sz="2400" dirty="0">
                <a:solidFill>
                  <a:schemeClr val="tx1"/>
                </a:solidFill>
              </a:rPr>
              <a:t> per node</a:t>
            </a:r>
          </a:p>
        </p:txBody>
      </p:sp>
      <p:cxnSp>
        <p:nvCxnSpPr>
          <p:cNvPr id="14" name="Straight Arrow Connector 13"/>
          <p:cNvCxnSpPr>
            <a:stCxn id="9" idx="6"/>
          </p:cNvCxnSpPr>
          <p:nvPr/>
        </p:nvCxnSpPr>
        <p:spPr>
          <a:xfrm flipV="1">
            <a:off x="2373312" y="2560637"/>
            <a:ext cx="4038600" cy="876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92512" y="3788568"/>
            <a:ext cx="2847975" cy="203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7232" y="5456237"/>
            <a:ext cx="9598025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5">
                    <a:lumMod val="25000"/>
                  </a:schemeClr>
                </a:solidFill>
              </a:rPr>
              <a:t>It is better to quickly examine many nodes than to 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get more random</a:t>
            </a:r>
          </a:p>
          <a:p>
            <a:r>
              <a:rPr lang="en-US" sz="2400" dirty="0" err="1" smtClean="0">
                <a:solidFill>
                  <a:schemeClr val="accent5">
                    <a:lumMod val="25000"/>
                  </a:schemeClr>
                </a:solidFill>
              </a:rPr>
              <a:t>playout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 samples per node. </a:t>
            </a:r>
            <a:endParaRPr lang="en-US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54112" y="2027237"/>
            <a:ext cx="228600" cy="2286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382712" y="2027237"/>
            <a:ext cx="990600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49512" y="1751806"/>
            <a:ext cx="2743200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 single </a:t>
            </a:r>
            <a:r>
              <a:rPr lang="en-US" sz="2000" b="1" dirty="0" err="1" smtClean="0">
                <a:solidFill>
                  <a:srgbClr val="FF0000"/>
                </a:solidFill>
              </a:rPr>
              <a:t>playout</a:t>
            </a:r>
            <a:r>
              <a:rPr lang="en-US" sz="2000" b="1" dirty="0" smtClean="0">
                <a:solidFill>
                  <a:srgbClr val="FF0000"/>
                </a:solidFill>
              </a:rPr>
              <a:t> per leaf optimal!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4386" y="6446837"/>
            <a:ext cx="9598025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Lesson:</a:t>
            </a:r>
            <a:r>
              <a:rPr lang="en-US" sz="2400" b="1" i="1" dirty="0" smtClean="0">
                <a:solidFill>
                  <a:srgbClr val="FF0000"/>
                </a:solidFill>
              </a:rPr>
              <a:t> There is a weak but useful signal in random game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playout</a:t>
            </a:r>
            <a:r>
              <a:rPr lang="en-US" sz="2400" b="1" i="1" dirty="0" smtClean="0">
                <a:solidFill>
                  <a:srgbClr val="FF0000"/>
                </a:solidFill>
              </a:rPr>
              <a:t>. *** Single *** sample is enough.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/>
      <p:bldP spid="12" grpId="0"/>
      <p:bldP spid="17" grpId="0"/>
      <p:bldP spid="15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03238" y="350837"/>
            <a:ext cx="9074150" cy="1512887"/>
          </a:xfrm>
        </p:spPr>
        <p:txBody>
          <a:bodyPr/>
          <a:lstStyle/>
          <a:p>
            <a:r>
              <a:rPr lang="en-US" sz="4000" dirty="0"/>
              <a:t>III) </a:t>
            </a:r>
            <a:r>
              <a:rPr lang="en-US" sz="4000" dirty="0" smtClean="0"/>
              <a:t>Utility estimates </a:t>
            </a:r>
            <a:r>
              <a:rPr lang="en-US" sz="4000" dirty="0"/>
              <a:t>backup: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> </a:t>
            </a:r>
            <a:r>
              <a:rPr lang="en-US" sz="4000" dirty="0" smtClean="0"/>
              <a:t>    Averaging </a:t>
            </a:r>
            <a:r>
              <a:rPr lang="en-US" sz="4000" dirty="0"/>
              <a:t>versus </a:t>
            </a:r>
            <a:r>
              <a:rPr lang="en-US" sz="4000" dirty="0" err="1" smtClean="0"/>
              <a:t>Minimax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2006599"/>
            <a:ext cx="9413874" cy="4364038"/>
          </a:xfrm>
        </p:spPr>
        <p:txBody>
          <a:bodyPr/>
          <a:lstStyle/>
          <a:p>
            <a:r>
              <a:rPr lang="en-US" dirty="0" smtClean="0"/>
              <a:t>UCT uses an averaging strategy to back-up reward values. What about using a </a:t>
            </a:r>
            <a:r>
              <a:rPr lang="en-US" dirty="0" err="1" smtClean="0"/>
              <a:t>minimax</a:t>
            </a:r>
            <a:r>
              <a:rPr lang="en-US" dirty="0" smtClean="0"/>
              <a:t> backup strategy?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For random </a:t>
            </a:r>
            <a:r>
              <a:rPr lang="en-US" dirty="0" err="1" smtClean="0">
                <a:solidFill>
                  <a:schemeClr val="bg2"/>
                </a:solidFill>
              </a:rPr>
              <a:t>playout</a:t>
            </a:r>
            <a:r>
              <a:rPr lang="en-US" dirty="0" smtClean="0">
                <a:solidFill>
                  <a:schemeClr val="bg2"/>
                </a:solidFill>
              </a:rPr>
              <a:t> information (i.e., a very noisy reward signal) averaging is best.</a:t>
            </a:r>
          </a:p>
          <a:p>
            <a:r>
              <a:rPr lang="en-US" dirty="0" smtClean="0"/>
              <a:t>Confirmed on </a:t>
            </a:r>
            <a:r>
              <a:rPr lang="en-US" dirty="0" err="1" smtClean="0"/>
              <a:t>Mancala</a:t>
            </a:r>
            <a:r>
              <a:rPr lang="en-US" dirty="0" smtClean="0"/>
              <a:t> and with synthetic game tree model.</a:t>
            </a:r>
          </a:p>
        </p:txBody>
      </p:sp>
    </p:spTree>
    <p:extLst>
      <p:ext uri="{BB962C8B-B14F-4D97-AF65-F5344CB8AC3E}">
        <p14:creationId xmlns:p14="http://schemas.microsoft.com/office/powerpoint/2010/main" val="407197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62" y="808037"/>
            <a:ext cx="9601200" cy="5105400"/>
          </a:xfrm>
        </p:spPr>
        <p:txBody>
          <a:bodyPr/>
          <a:lstStyle/>
          <a:p>
            <a:r>
              <a:rPr lang="en-US" sz="2800" b="1" dirty="0" smtClean="0"/>
              <a:t>Aside: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Related to “infamous” game tree pathology: Deeper </a:t>
            </a:r>
            <a:r>
              <a:rPr lang="en-US" sz="2800" b="1" dirty="0" err="1" smtClean="0">
                <a:solidFill>
                  <a:srgbClr val="FF0000"/>
                </a:solidFill>
              </a:rPr>
              <a:t>minimax</a:t>
            </a:r>
            <a:r>
              <a:rPr lang="en-US" sz="2800" b="1" dirty="0" smtClean="0">
                <a:solidFill>
                  <a:srgbClr val="FF0000"/>
                </a:solidFill>
              </a:rPr>
              <a:t> searches can lead to worse performance! (</a:t>
            </a:r>
            <a:r>
              <a:rPr lang="en-US" sz="2800" b="1" dirty="0" err="1" smtClean="0">
                <a:solidFill>
                  <a:srgbClr val="FF0000"/>
                </a:solidFill>
              </a:rPr>
              <a:t>Nau</a:t>
            </a:r>
            <a:r>
              <a:rPr lang="en-US" sz="2800" b="1" dirty="0" smtClean="0">
                <a:solidFill>
                  <a:srgbClr val="FF0000"/>
                </a:solidFill>
              </a:rPr>
              <a:t> 1982; Pearl 1983).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Phenomenon is related to very noisy heuristics --- such as random </a:t>
            </a:r>
            <a:r>
              <a:rPr lang="en-US" sz="2800" dirty="0" err="1" smtClean="0"/>
              <a:t>playout</a:t>
            </a:r>
            <a:r>
              <a:rPr lang="en-US" sz="2800" dirty="0" smtClean="0"/>
              <a:t> information.</a:t>
            </a:r>
          </a:p>
          <a:p>
            <a:pPr marL="0" indent="0">
              <a:buNone/>
            </a:pPr>
            <a:r>
              <a:rPr lang="en-US" sz="2800" dirty="0" err="1" smtClean="0"/>
              <a:t>Minimax</a:t>
            </a:r>
            <a:r>
              <a:rPr lang="en-US" sz="2800" dirty="0" smtClean="0"/>
              <a:t> uses heuristic estimates only from fringe of the explored tree --- ignoring any heuristic information from internal nodes.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UCT’s averaging over all nodes (including internal ones) can compensate for pathology and near-pathology effects.</a:t>
            </a:r>
          </a:p>
        </p:txBody>
      </p:sp>
    </p:spTree>
    <p:extLst>
      <p:ext uri="{BB962C8B-B14F-4D97-AF65-F5344CB8AC3E}">
        <p14:creationId xmlns:p14="http://schemas.microsoft.com/office/powerpoint/2010/main" val="46498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Improving over random </a:t>
            </a:r>
            <a:r>
              <a:rPr lang="en-US" sz="4000" dirty="0" err="1" smtClean="0"/>
              <a:t>playout</a:t>
            </a:r>
            <a:r>
              <a:rPr lang="en-US" sz="4000" dirty="0" smtClean="0"/>
              <a:t> info: Heuristic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Go, we </a:t>
            </a:r>
            <a:r>
              <a:rPr lang="en-US" i="1" dirty="0" smtClean="0"/>
              <a:t>do</a:t>
            </a:r>
            <a:r>
              <a:rPr lang="en-US" dirty="0" smtClean="0"/>
              <a:t> have a good heuristic available for </a:t>
            </a:r>
            <a:r>
              <a:rPr lang="en-US" dirty="0" err="1" smtClean="0"/>
              <a:t>Mancala</a:t>
            </a:r>
            <a:endParaRPr lang="en-US" dirty="0" smtClean="0"/>
          </a:p>
          <a:p>
            <a:pPr lvl="1"/>
            <a:r>
              <a:rPr lang="en-US" dirty="0" smtClean="0"/>
              <a:t>Replace </a:t>
            </a:r>
            <a:r>
              <a:rPr lang="en-US" dirty="0" err="1" smtClean="0"/>
              <a:t>playouts</a:t>
            </a:r>
            <a:r>
              <a:rPr lang="en-US" dirty="0" smtClean="0"/>
              <a:t> with heuristics: UCT</a:t>
            </a:r>
            <a:r>
              <a:rPr lang="en-US" baseline="-25000" dirty="0" smtClean="0"/>
              <a:t>H</a:t>
            </a:r>
          </a:p>
          <a:p>
            <a:r>
              <a:rPr lang="en-US" dirty="0" smtClean="0"/>
              <a:t>Heuristic much less noisy than random </a:t>
            </a:r>
            <a:r>
              <a:rPr lang="en-US" dirty="0" err="1" smtClean="0"/>
              <a:t>playout</a:t>
            </a:r>
            <a:r>
              <a:rPr lang="en-US" dirty="0" smtClean="0"/>
              <a:t>. Therefore, consider </a:t>
            </a:r>
            <a:r>
              <a:rPr lang="en-US" dirty="0" err="1" smtClean="0"/>
              <a:t>minimax</a:t>
            </a:r>
            <a:r>
              <a:rPr lang="en-US" dirty="0" smtClean="0"/>
              <a:t> backup. </a:t>
            </a:r>
          </a:p>
          <a:p>
            <a:pPr lvl="1"/>
            <a:r>
              <a:rPr lang="en-US" dirty="0" smtClean="0"/>
              <a:t>We call </a:t>
            </a:r>
            <a:r>
              <a:rPr lang="en-US" dirty="0"/>
              <a:t>it </a:t>
            </a:r>
            <a:r>
              <a:rPr lang="en-US" dirty="0" smtClean="0"/>
              <a:t>UCTMAX</a:t>
            </a:r>
            <a:r>
              <a:rPr lang="en-US" baseline="-25000" dirty="0" smtClean="0"/>
              <a:t>H</a:t>
            </a:r>
            <a:endParaRPr lang="en-US" baseline="-25000" dirty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Content Placeholder 3" descr="uct-uctmax-complete.pdf - Adobe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29620" r="7425" b="21220"/>
          <a:stretch>
            <a:fillRect/>
          </a:stretch>
        </p:blipFill>
        <p:spPr>
          <a:xfrm>
            <a:off x="696913" y="1265237"/>
            <a:ext cx="5257800" cy="4000500"/>
          </a:xfrm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6483350" y="2103437"/>
            <a:ext cx="32766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Allow both algorithms to build the same sized trees and compare their win-rates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8313" y="5761037"/>
            <a:ext cx="9067799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Lesson: When a state evaluation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heuristics </a:t>
            </a: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is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available, </a:t>
            </a: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use             </a:t>
            </a:r>
          </a:p>
          <a:p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en-US" sz="2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minimax</a:t>
            </a: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back-up in conjunction with </a:t>
            </a: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UCT.</a:t>
            </a:r>
            <a:endParaRPr lang="en-US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Upper Confidence bounds for Trees (UCT)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84400"/>
            <a:ext cx="9074150" cy="5100638"/>
          </a:xfrm>
        </p:spPr>
        <p:txBody>
          <a:bodyPr>
            <a:normAutofit fontScale="92500"/>
          </a:bodyPr>
          <a:lstStyle/>
          <a:p>
            <a:pPr marL="377979" indent="-377979">
              <a:defRPr/>
            </a:pPr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UCT algorithm</a:t>
            </a:r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(</a:t>
            </a:r>
            <a:r>
              <a:rPr lang="en-US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Kocsis</a:t>
            </a:r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Szepesvari</a:t>
            </a:r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2006), based on the UCB1 </a:t>
            </a: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multi-armed bandit algorithm </a:t>
            </a:r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(Auer et al, 2002) has changed the landscape of game-playing programs in recent years.</a:t>
            </a:r>
          </a:p>
          <a:p>
            <a:pPr marL="818954" lvl="1" indent="-314982">
              <a:defRPr/>
            </a:pPr>
            <a:r>
              <a:rPr lang="en-US" dirty="0" smtClean="0"/>
              <a:t>First program capable of master level play in 9x9 Go (</a:t>
            </a:r>
            <a:r>
              <a:rPr lang="en-US" dirty="0" err="1" smtClean="0"/>
              <a:t>Gelly</a:t>
            </a:r>
            <a:r>
              <a:rPr lang="en-US" dirty="0" smtClean="0"/>
              <a:t> and Silver, 2007)</a:t>
            </a:r>
          </a:p>
          <a:p>
            <a:pPr marL="818954" lvl="1" indent="-314982">
              <a:defRPr/>
            </a:pPr>
            <a:r>
              <a:rPr lang="en-US" dirty="0" smtClean="0"/>
              <a:t>UCT-based agent is a two-time winner of the AAAI General Game Playing Contest (</a:t>
            </a:r>
            <a:r>
              <a:rPr lang="en-US" dirty="0" err="1" smtClean="0"/>
              <a:t>Finnsson</a:t>
            </a:r>
            <a:r>
              <a:rPr lang="en-US" dirty="0" smtClean="0"/>
              <a:t> and </a:t>
            </a:r>
            <a:r>
              <a:rPr lang="en-US" dirty="0" err="1" smtClean="0"/>
              <a:t>Bjornsson</a:t>
            </a:r>
            <a:r>
              <a:rPr lang="en-US" dirty="0" smtClean="0"/>
              <a:t>, 2008)</a:t>
            </a:r>
          </a:p>
          <a:p>
            <a:pPr marL="818954" lvl="1" indent="-314982">
              <a:defRPr/>
            </a:pPr>
            <a:r>
              <a:rPr lang="en-US" dirty="0" smtClean="0"/>
              <a:t>Also successful in </a:t>
            </a:r>
            <a:r>
              <a:rPr lang="en-US" dirty="0" err="1" smtClean="0"/>
              <a:t>Kriegspiel</a:t>
            </a:r>
            <a:r>
              <a:rPr lang="en-US" dirty="0" smtClean="0"/>
              <a:t> (</a:t>
            </a:r>
            <a:r>
              <a:rPr lang="en-US" dirty="0" err="1" smtClean="0"/>
              <a:t>Ciancarini</a:t>
            </a:r>
            <a:r>
              <a:rPr lang="en-US" dirty="0" smtClean="0"/>
              <a:t> and </a:t>
            </a:r>
            <a:r>
              <a:rPr lang="en-US" dirty="0" err="1" smtClean="0"/>
              <a:t>Favini</a:t>
            </a:r>
            <a:r>
              <a:rPr lang="en-US" dirty="0" smtClean="0"/>
              <a:t>, 2009) and real-time strategy games (</a:t>
            </a:r>
            <a:r>
              <a:rPr lang="en-US" dirty="0" err="1" smtClean="0"/>
              <a:t>Balla</a:t>
            </a:r>
            <a:r>
              <a:rPr lang="en-US" dirty="0" smtClean="0"/>
              <a:t> and Fern, 2009)</a:t>
            </a:r>
          </a:p>
          <a:p>
            <a:pPr marL="818954" lvl="1" indent="-314982">
              <a:defRPr/>
            </a:pPr>
            <a:r>
              <a:rPr lang="en-US" dirty="0" smtClean="0"/>
              <a:t>Key to Google’s </a:t>
            </a:r>
            <a:r>
              <a:rPr lang="en-US" dirty="0" err="1" smtClean="0"/>
              <a:t>AlphaGo</a:t>
            </a:r>
            <a:r>
              <a:rPr lang="en-US" dirty="0" smtClean="0"/>
              <a:t> success.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Final step: UCTMAX</a:t>
            </a:r>
            <a:r>
              <a:rPr lang="en-US" sz="4000" baseline="-25000" dirty="0" smtClean="0"/>
              <a:t>H</a:t>
            </a:r>
            <a:r>
              <a:rPr lang="en-US" sz="4000" dirty="0" smtClean="0"/>
              <a:t> versus </a:t>
            </a:r>
            <a:r>
              <a:rPr lang="en-US" sz="4000" dirty="0" err="1" smtClean="0"/>
              <a:t>Minimax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84400"/>
            <a:ext cx="8888412" cy="1900237"/>
          </a:xfrm>
        </p:spPr>
        <p:txBody>
          <a:bodyPr/>
          <a:lstStyle/>
          <a:p>
            <a:r>
              <a:rPr lang="en-US" dirty="0" smtClean="0"/>
              <a:t>We study the win-rate of UCTMAX</a:t>
            </a:r>
            <a:r>
              <a:rPr lang="en-US" baseline="-25000" dirty="0" smtClean="0"/>
              <a:t>H</a:t>
            </a:r>
            <a:r>
              <a:rPr lang="en-US" dirty="0" smtClean="0"/>
              <a:t> against </a:t>
            </a:r>
            <a:r>
              <a:rPr lang="en-US" dirty="0" err="1" smtClean="0"/>
              <a:t>Minimax</a:t>
            </a:r>
            <a:r>
              <a:rPr lang="en-US" dirty="0" smtClean="0"/>
              <a:t> players searching to various depths</a:t>
            </a:r>
          </a:p>
          <a:p>
            <a:pPr lvl="1"/>
            <a:r>
              <a:rPr lang="en-US" dirty="0" smtClean="0"/>
              <a:t>Both agents use the same state heuristic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2937" y="4156076"/>
            <a:ext cx="59674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marL="377825" indent="-377825" eaLnBrk="0"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100" dirty="0">
                <a:solidFill>
                  <a:schemeClr val="tx1"/>
                </a:solidFill>
              </a:rPr>
              <a:t>We </a:t>
            </a:r>
            <a:r>
              <a:rPr lang="en-US" sz="3100" dirty="0" smtClean="0">
                <a:solidFill>
                  <a:schemeClr val="tx1"/>
                </a:solidFill>
              </a:rPr>
              <a:t>consider a </a:t>
            </a:r>
            <a:r>
              <a:rPr lang="en-US" sz="3100" dirty="0" smtClean="0">
                <a:solidFill>
                  <a:srgbClr val="FF0000"/>
                </a:solidFill>
              </a:rPr>
              <a:t>hybrid strategy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7097713" y="4918075"/>
            <a:ext cx="2667000" cy="2300288"/>
          </a:xfrm>
          <a:prstGeom prst="triangl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7731125" y="4913313"/>
            <a:ext cx="1400175" cy="120650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40625" y="6637338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88275" y="6370638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29575" y="681355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40713" y="6488113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431213" y="6924675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750300" y="6253163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791575" y="6886575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601075" y="65786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982075" y="65786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31113" y="6924675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201150" y="6918325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220075" y="6257925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Oval 18"/>
          <p:cNvSpPr/>
          <p:nvPr/>
        </p:nvSpPr>
        <p:spPr>
          <a:xfrm>
            <a:off x="7189788" y="4694238"/>
            <a:ext cx="2482850" cy="1511300"/>
          </a:xfrm>
          <a:prstGeom prst="ellips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01713" y="6069013"/>
            <a:ext cx="5257800" cy="663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Region with no search traps, play UCTMAX</a:t>
            </a:r>
            <a:r>
              <a:rPr lang="en-US" sz="2000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versus 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Minimax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Arrow Connector 21"/>
          <p:cNvCxnSpPr>
            <a:stCxn id="19" idx="2"/>
          </p:cNvCxnSpPr>
          <p:nvPr/>
        </p:nvCxnSpPr>
        <p:spPr>
          <a:xfrm flipH="1">
            <a:off x="6030913" y="5449888"/>
            <a:ext cx="1158875" cy="619125"/>
          </a:xfrm>
          <a:prstGeom prst="straightConnector1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01713" y="6883400"/>
            <a:ext cx="5257800" cy="66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Region with search traps, play MM-16 versus MM-16</a:t>
            </a:r>
          </a:p>
        </p:txBody>
      </p:sp>
      <p:sp>
        <p:nvSpPr>
          <p:cNvPr id="25" name="Oval 24"/>
          <p:cNvSpPr/>
          <p:nvPr/>
        </p:nvSpPr>
        <p:spPr>
          <a:xfrm>
            <a:off x="7059613" y="6256338"/>
            <a:ext cx="2743200" cy="1036637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 flipH="1">
            <a:off x="6259513" y="6775450"/>
            <a:ext cx="8001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03238" y="503238"/>
            <a:ext cx="9290399" cy="1371599"/>
          </a:xfrm>
        </p:spPr>
        <p:txBody>
          <a:bodyPr/>
          <a:lstStyle/>
          <a:p>
            <a:r>
              <a:rPr lang="en-US" sz="3200" b="1" dirty="0" err="1" smtClean="0"/>
              <a:t>Mancala</a:t>
            </a:r>
            <a:r>
              <a:rPr lang="en-US" sz="3200" b="1" dirty="0" smtClean="0"/>
              <a:t>: </a:t>
            </a:r>
            <a:br>
              <a:rPr lang="en-US" sz="3200" b="1" dirty="0" smtClean="0"/>
            </a:br>
            <a:r>
              <a:rPr lang="en-US" sz="3200" b="1" dirty="0" smtClean="0"/>
              <a:t>UCTMAX</a:t>
            </a:r>
            <a:r>
              <a:rPr lang="en-US" sz="3200" b="1" baseline="-25000" dirty="0" smtClean="0"/>
              <a:t>H</a:t>
            </a:r>
            <a:r>
              <a:rPr lang="en-US" sz="3200" b="1" dirty="0" smtClean="0"/>
              <a:t> vs. </a:t>
            </a:r>
            <a:r>
              <a:rPr lang="en-US" sz="3200" b="1" dirty="0" err="1" smtClean="0"/>
              <a:t>Minimax</a:t>
            </a:r>
            <a:r>
              <a:rPr lang="en-US" sz="3200" b="1" dirty="0" smtClean="0"/>
              <a:t> (w. alpha-beta)</a:t>
            </a:r>
            <a:endParaRPr lang="en-US" sz="2800" i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457824"/>
              </p:ext>
            </p:extLst>
          </p:nvPr>
        </p:nvGraphicFramePr>
        <p:xfrm>
          <a:off x="503238" y="2184400"/>
          <a:ext cx="9074150" cy="33835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14830"/>
                <a:gridCol w="1814830"/>
                <a:gridCol w="1814830"/>
                <a:gridCol w="1814830"/>
                <a:gridCol w="1814830"/>
              </a:tblGrid>
              <a:tr h="10059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Minimax</a:t>
                      </a:r>
                      <a:r>
                        <a:rPr lang="en-US" sz="2000" dirty="0" smtClean="0"/>
                        <a:t> Look-ahead</a:t>
                      </a:r>
                      <a:r>
                        <a:rPr lang="en-US" sz="2000" baseline="0" dirty="0" smtClean="0"/>
                        <a:t> Depth</a:t>
                      </a:r>
                      <a:endParaRPr lang="en-US" sz="2000" dirty="0"/>
                    </a:p>
                  </a:txBody>
                  <a:tcPr marT="45724" marB="45724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Win-rate of UCTMAX</a:t>
                      </a:r>
                      <a:r>
                        <a:rPr lang="en-US" sz="2000" baseline="-25000" dirty="0" smtClean="0"/>
                        <a:t>H</a:t>
                      </a:r>
                      <a:endParaRPr lang="en-US" sz="2000" baseline="-25000" dirty="0"/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273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24" marB="45724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 Pits, 4 Stones per Pit</a:t>
                      </a:r>
                      <a:endParaRPr lang="en-US" sz="2000" dirty="0"/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 Pits, 6</a:t>
                      </a:r>
                      <a:r>
                        <a:rPr lang="en-US" sz="2000" baseline="0" dirty="0" smtClean="0"/>
                        <a:t> Stones per Pit</a:t>
                      </a:r>
                      <a:endParaRPr lang="en-US" sz="2000" dirty="0"/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96273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Hybrid</a:t>
                      </a:r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Hybrid</a:t>
                      </a:r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24" marB="45724" anchor="ctr"/>
                </a:tc>
              </a:tr>
              <a:tr h="3962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 = 6</a:t>
                      </a:r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0.76</a:t>
                      </a:r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0.72</a:t>
                      </a:r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0.71</a:t>
                      </a:r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0.68</a:t>
                      </a:r>
                      <a:endParaRPr lang="en-US" sz="2000" dirty="0"/>
                    </a:p>
                  </a:txBody>
                  <a:tcPr marT="45724" marB="45724" anchor="ctr"/>
                </a:tc>
              </a:tr>
              <a:tr h="3962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 = 8</a:t>
                      </a:r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0.76</a:t>
                      </a:r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0.71</a:t>
                      </a:r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0.71</a:t>
                      </a:r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0.67</a:t>
                      </a:r>
                      <a:endParaRPr lang="en-US" sz="2000" dirty="0"/>
                    </a:p>
                  </a:txBody>
                  <a:tcPr marT="45724" marB="45724" anchor="ctr"/>
                </a:tc>
              </a:tr>
              <a:tr h="3962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 = 10</a:t>
                      </a:r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0.75</a:t>
                      </a:r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0.65</a:t>
                      </a:r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0.69</a:t>
                      </a:r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0.65</a:t>
                      </a:r>
                      <a:endParaRPr lang="en-US" sz="2000" dirty="0"/>
                    </a:p>
                  </a:txBody>
                  <a:tcPr marT="45724" marB="45724" anchor="ctr"/>
                </a:tc>
              </a:tr>
              <a:tr h="3962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 = 12</a:t>
                      </a:r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0.67</a:t>
                      </a:r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0.61</a:t>
                      </a:r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0.66</a:t>
                      </a:r>
                      <a:endParaRPr lang="en-US" sz="20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0.61</a:t>
                      </a:r>
                      <a:endParaRPr lang="en-US" sz="2000" dirty="0"/>
                    </a:p>
                  </a:txBody>
                  <a:tcPr marT="45724" marB="45724" anchor="ctr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441825" y="3856038"/>
            <a:ext cx="1219200" cy="1951037"/>
          </a:xfrm>
          <a:prstGeom prst="ellips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29300" y="6019962"/>
            <a:ext cx="3935412" cy="43582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UCTMAX</a:t>
            </a:r>
            <a:r>
              <a:rPr lang="en-US" sz="2400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outperforms MM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14372" y="5519889"/>
            <a:ext cx="1202340" cy="500073"/>
          </a:xfrm>
          <a:prstGeom prst="straightConnector1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625725" y="3856038"/>
            <a:ext cx="1219200" cy="1951037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9673" y="6019962"/>
            <a:ext cx="5029199" cy="435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UCTMAX</a:t>
            </a:r>
            <a:r>
              <a:rPr lang="en-US" sz="2400" baseline="-25000" dirty="0">
                <a:solidFill>
                  <a:srgbClr val="FF0000"/>
                </a:solidFill>
              </a:rPr>
              <a:t>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hybrid outperforms+ MM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525713" y="5519889"/>
            <a:ext cx="278560" cy="464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5950" y="6595793"/>
            <a:ext cx="9437687" cy="77931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Note: exactly same number of nodes expanded.</a:t>
            </a:r>
          </a:p>
          <a:p>
            <a:pPr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Difference fully due to exploration / exploitation strategy of UCT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6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44512" y="350837"/>
            <a:ext cx="9109074" cy="1143000"/>
          </a:xfrm>
        </p:spPr>
        <p:txBody>
          <a:bodyPr/>
          <a:lstStyle/>
          <a:p>
            <a:r>
              <a:rPr lang="en-US" sz="4000" dirty="0" smtClean="0"/>
              <a:t>UCT recap: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341437"/>
            <a:ext cx="9372600" cy="4800600"/>
          </a:xfrm>
        </p:spPr>
        <p:txBody>
          <a:bodyPr/>
          <a:lstStyle/>
          <a:p>
            <a:r>
              <a:rPr lang="en-US" dirty="0" smtClean="0"/>
              <a:t>First head-to-head comparison UCT vs. </a:t>
            </a:r>
            <a:r>
              <a:rPr lang="en-US" dirty="0" err="1" smtClean="0"/>
              <a:t>Minimax</a:t>
            </a:r>
            <a:r>
              <a:rPr lang="en-US" dirty="0" smtClean="0"/>
              <a:t> and first competitive domain.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Multi-armed bandit inspired game tree exploration is effective.</a:t>
            </a:r>
          </a:p>
          <a:p>
            <a:r>
              <a:rPr lang="en-US" dirty="0" smtClean="0"/>
              <a:t>Random </a:t>
            </a:r>
            <a:r>
              <a:rPr lang="en-US" dirty="0" err="1" smtClean="0"/>
              <a:t>playouts</a:t>
            </a:r>
            <a:r>
              <a:rPr lang="en-US" dirty="0" smtClean="0"/>
              <a:t> (fully domain-independent) contain weak but useful information. Averaging backup of UCT is the right strategy.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When domain information is available, use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UCTMAX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H 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Outperforms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Minimax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given exactly the same information and # node expansions.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But, what about Chess?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What is it about the nature of the Chess search space that makes it so difficult for sampling-style algorithms, such as UCT?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n-US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We will look at the role of (shallow) search traps</a:t>
            </a:r>
          </a:p>
          <a:p>
            <a:pPr marL="818954" lvl="1" indent="-31498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7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0000"/>
                </a:solidFill>
              </a:rPr>
              <a:t>Search Traps</a:t>
            </a:r>
          </a:p>
        </p:txBody>
      </p:sp>
      <p:pic>
        <p:nvPicPr>
          <p:cNvPr id="13315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7513" y="2103438"/>
            <a:ext cx="6172200" cy="4900612"/>
          </a:xfrm>
        </p:spPr>
      </p:pic>
      <p:sp>
        <p:nvSpPr>
          <p:cNvPr id="10" name="TextBox 9"/>
          <p:cNvSpPr txBox="1"/>
          <p:nvPr/>
        </p:nvSpPr>
        <p:spPr>
          <a:xfrm>
            <a:off x="5532438" y="1606550"/>
            <a:ext cx="2971800" cy="779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Level-3 search trap</a:t>
            </a:r>
            <a:r>
              <a:rPr lang="en-US" sz="2400" dirty="0">
                <a:solidFill>
                  <a:schemeClr val="tx1"/>
                </a:solidFill>
              </a:rPr>
              <a:t> for white</a:t>
            </a:r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2678113" y="1706563"/>
            <a:ext cx="18780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State at risk</a:t>
            </a:r>
          </a:p>
        </p:txBody>
      </p:sp>
    </p:spTree>
    <p:extLst>
      <p:ext uri="{BB962C8B-B14F-4D97-AF65-F5344CB8AC3E}">
        <p14:creationId xmlns:p14="http://schemas.microsoft.com/office/powerpoint/2010/main" val="212235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0000"/>
                </a:solidFill>
              </a:rPr>
              <a:t>Search Traps in Chess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84400"/>
            <a:ext cx="4452937" cy="10620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sz="2400" smtClean="0"/>
              <a:t>Random Chess Positions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5124450" y="2184400"/>
            <a:ext cx="4452938" cy="9858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sz="2400" smtClean="0"/>
              <a:t>Positions from GM Games</a:t>
            </a:r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017838"/>
            <a:ext cx="478155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3163888"/>
            <a:ext cx="479107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2982" y="6370637"/>
            <a:ext cx="94964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S</a:t>
            </a:r>
            <a:r>
              <a:rPr lang="en-US" sz="2400" b="1" i="1" dirty="0" smtClean="0">
                <a:solidFill>
                  <a:schemeClr val="tx1"/>
                </a:solidFill>
              </a:rPr>
              <a:t>earch </a:t>
            </a:r>
            <a:r>
              <a:rPr lang="en-US" sz="2400" b="1" i="1" dirty="0">
                <a:solidFill>
                  <a:schemeClr val="tx1"/>
                </a:solidFill>
              </a:rPr>
              <a:t>traps in Chess are </a:t>
            </a:r>
            <a:r>
              <a:rPr lang="en-US" sz="2400" b="1" i="1" dirty="0">
                <a:solidFill>
                  <a:srgbClr val="FF0000"/>
                </a:solidFill>
              </a:rPr>
              <a:t>sprinkled throughout </a:t>
            </a:r>
            <a:r>
              <a:rPr lang="en-US" sz="2400" b="1" i="1" dirty="0" smtClean="0">
                <a:solidFill>
                  <a:srgbClr val="FF0000"/>
                </a:solidFill>
              </a:rPr>
              <a:t> the </a:t>
            </a:r>
            <a:r>
              <a:rPr lang="en-US" sz="2400" b="1" i="1" dirty="0">
                <a:solidFill>
                  <a:srgbClr val="FF0000"/>
                </a:solidFill>
              </a:rPr>
              <a:t>search </a:t>
            </a:r>
            <a:r>
              <a:rPr lang="en-US" sz="2400" b="1" i="1" dirty="0" smtClean="0">
                <a:solidFill>
                  <a:srgbClr val="FF0000"/>
                </a:solidFill>
              </a:rPr>
              <a:t>space.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4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Identifying Traps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Given the ubiquity of traps in Chess, how good is UCT at detecting them?</a:t>
            </a:r>
          </a:p>
          <a:p>
            <a:pPr lvl="1"/>
            <a:r>
              <a:rPr lang="en-US" smtClean="0"/>
              <a:t>Run UCT search on states at risk</a:t>
            </a:r>
          </a:p>
          <a:p>
            <a:pPr lvl="1"/>
            <a:r>
              <a:rPr lang="en-US" smtClean="0"/>
              <a:t>Examine the values to which the utilities of the children of the root node converge</a:t>
            </a:r>
          </a:p>
          <a:p>
            <a:pPr lvl="1"/>
            <a:r>
              <a:rPr lang="en-US" smtClean="0"/>
              <a:t>Compare this to the recommendations of a deep Minimax search (the ‘gold-standard’)</a:t>
            </a:r>
          </a:p>
        </p:txBody>
      </p:sp>
    </p:spTree>
    <p:extLst>
      <p:ext uri="{BB962C8B-B14F-4D97-AF65-F5344CB8AC3E}">
        <p14:creationId xmlns:p14="http://schemas.microsoft.com/office/powerpoint/2010/main" val="144205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Identifying Traps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3322638"/>
          <a:ext cx="9074152" cy="198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8538"/>
                <a:gridCol w="2268538"/>
                <a:gridCol w="2268538"/>
                <a:gridCol w="22685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UCT-best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Minimax</a:t>
                      </a:r>
                      <a:r>
                        <a:rPr lang="en-US" dirty="0" smtClean="0"/>
                        <a:t>-best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Trap move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Level-1 trap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Level-3 trap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Level-5 trap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Level-7</a:t>
                      </a:r>
                      <a:r>
                        <a:rPr lang="en-US" baseline="0" dirty="0" smtClean="0"/>
                        <a:t> trap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+0.004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906713" y="2924175"/>
            <a:ext cx="1905000" cy="26670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1163" y="1951038"/>
            <a:ext cx="28956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Utility of move that UCT thinks is the best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678113" y="2636838"/>
            <a:ext cx="6858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116513" y="2865438"/>
            <a:ext cx="2133600" cy="2789237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494338" y="2408238"/>
            <a:ext cx="6858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49613" y="1600200"/>
            <a:ext cx="31242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Utility assigned by UCT to the move deemed best by Minimax</a:t>
            </a:r>
          </a:p>
        </p:txBody>
      </p:sp>
      <p:sp>
        <p:nvSpPr>
          <p:cNvPr id="15" name="Oval 14"/>
          <p:cNvSpPr/>
          <p:nvPr/>
        </p:nvSpPr>
        <p:spPr>
          <a:xfrm>
            <a:off x="7554913" y="2865438"/>
            <a:ext cx="1828800" cy="2789237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466138" y="2408238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04038" y="1417637"/>
            <a:ext cx="3124200" cy="103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Utility assigned by UCT to the trap </a:t>
            </a:r>
            <a:r>
              <a:rPr lang="en-US" sz="2200" dirty="0" smtClean="0">
                <a:solidFill>
                  <a:schemeClr val="tx1"/>
                </a:solidFill>
              </a:rPr>
              <a:t>move.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True utility: -1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-28575" y="3932238"/>
            <a:ext cx="5730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-28575" y="5151438"/>
            <a:ext cx="5730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507538" y="3932238"/>
            <a:ext cx="5730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507538" y="5137150"/>
            <a:ext cx="5730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11163" y="5837238"/>
            <a:ext cx="90963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For very shallow traps, UCT has little trouble distinguishing between good and bad moves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92112" y="6657974"/>
            <a:ext cx="909637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With deeper traps, good and bad moves start looking the same to </a:t>
            </a:r>
            <a:r>
              <a:rPr lang="en-US" sz="2400" b="1" dirty="0" smtClean="0">
                <a:solidFill>
                  <a:srgbClr val="FF0000"/>
                </a:solidFill>
              </a:rPr>
              <a:t>UCT. UCT will start making fatal mistakes.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8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4" grpId="0"/>
      <p:bldP spid="15" grpId="0" animBg="1"/>
      <p:bldP spid="18" grpId="0"/>
      <p:bldP spid="30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2" y="579437"/>
            <a:ext cx="7162800" cy="627575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7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44512" y="350837"/>
            <a:ext cx="9109074" cy="1143000"/>
          </a:xfrm>
        </p:spPr>
        <p:txBody>
          <a:bodyPr/>
          <a:lstStyle/>
          <a:p>
            <a:r>
              <a:rPr lang="en-US" sz="4000" dirty="0" smtClean="0"/>
              <a:t>UCT conclusions: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12" y="1265237"/>
            <a:ext cx="9525000" cy="4800600"/>
          </a:xfrm>
        </p:spPr>
        <p:txBody>
          <a:bodyPr/>
          <a:lstStyle/>
          <a:p>
            <a:r>
              <a:rPr lang="en-US" dirty="0" smtClean="0"/>
              <a:t>Promising alternative to </a:t>
            </a:r>
            <a:r>
              <a:rPr lang="en-US" dirty="0" err="1" smtClean="0"/>
              <a:t>minimax</a:t>
            </a:r>
            <a:r>
              <a:rPr lang="en-US" dirty="0" smtClean="0"/>
              <a:t> for adversarial search.</a:t>
            </a:r>
          </a:p>
          <a:p>
            <a:r>
              <a:rPr lang="en-US" dirty="0" smtClean="0"/>
              <a:t>Highly domain-independent.</a:t>
            </a:r>
          </a:p>
          <a:p>
            <a:r>
              <a:rPr lang="en-US" dirty="0" smtClean="0"/>
              <a:t>Hybrid strategies needed when search traps are present.</a:t>
            </a:r>
          </a:p>
          <a:p>
            <a:r>
              <a:rPr lang="en-US" dirty="0" smtClean="0"/>
              <a:t>Currently exploring applications to generic reasoning using SAT and QBF.</a:t>
            </a:r>
          </a:p>
          <a:p>
            <a:r>
              <a:rPr lang="en-US" dirty="0" smtClean="0"/>
              <a:t>Also, applications in general optimization and constraint reasoning.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exploration-exploitation strategy has potential in any branching search setting!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783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Understanding 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84400"/>
            <a:ext cx="9185274" cy="42624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dirty="0" smtClean="0"/>
              <a:t>Despite its impressive track record, our current understanding of UCT is mostly anecdotal.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Our work focuses on gaining better insights into UCT by studying its behavior in search spaces where comparisons to </a:t>
            </a:r>
            <a:r>
              <a:rPr lang="en-US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Minimax</a:t>
            </a:r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search are feasible.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59" y="1112837"/>
            <a:ext cx="8517801" cy="53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0912" y="6523037"/>
            <a:ext cx="5038725" cy="8683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“Find the best slot machine”</a:t>
            </a:r>
          </a:p>
          <a:p>
            <a:pPr algn="ctr">
              <a:buClrTx/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--- while trying to make as much</a:t>
            </a:r>
          </a:p>
          <a:p>
            <a:pPr algn="ctr">
              <a:buClrTx/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money as possible</a:t>
            </a:r>
          </a:p>
        </p:txBody>
      </p:sp>
    </p:spTree>
    <p:extLst>
      <p:ext uri="{BB962C8B-B14F-4D97-AF65-F5344CB8AC3E}">
        <p14:creationId xmlns:p14="http://schemas.microsoft.com/office/powerpoint/2010/main" val="299624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1"/>
          <p:cNvSpPr>
            <a:spLocks noChangeArrowheads="1"/>
          </p:cNvSpPr>
          <p:nvPr/>
        </p:nvSpPr>
        <p:spPr bwMode="auto">
          <a:xfrm>
            <a:off x="2741613" y="1951038"/>
            <a:ext cx="914400" cy="914400"/>
          </a:xfrm>
          <a:prstGeom prst="ellipse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69840" rIns="99000" bIns="540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>
                <a:solidFill>
                  <a:srgbClr val="000000"/>
                </a:solidFill>
                <a:cs typeface="Arial Unicode MS" charset="0"/>
              </a:rPr>
              <a:t>s</a:t>
            </a:r>
          </a:p>
        </p:txBody>
      </p:sp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912813" y="3779838"/>
            <a:ext cx="914400" cy="914400"/>
          </a:xfrm>
          <a:prstGeom prst="ellipse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2741613" y="3779838"/>
            <a:ext cx="914400" cy="914400"/>
          </a:xfrm>
          <a:prstGeom prst="ellipse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4570413" y="3779838"/>
            <a:ext cx="914400" cy="914400"/>
          </a:xfrm>
          <a:prstGeom prst="ellipse">
            <a:avLst/>
          </a:prstGeom>
          <a:solidFill>
            <a:srgbClr val="DC2300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69840" rIns="99000" bIns="540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cs typeface="Arial Unicode MS" charset="0"/>
              </a:rPr>
              <a:t>s'</a:t>
            </a:r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368425" y="2865438"/>
            <a:ext cx="1831975" cy="914400"/>
          </a:xfrm>
          <a:custGeom>
            <a:avLst/>
            <a:gdLst>
              <a:gd name="T0" fmla="*/ 2147483647 w 5089"/>
              <a:gd name="T1" fmla="*/ 0 h 2541"/>
              <a:gd name="T2" fmla="*/ 0 w 5089"/>
              <a:gd name="T3" fmla="*/ 2147483647 h 254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089" h="2541">
                <a:moveTo>
                  <a:pt x="5088" y="0"/>
                </a:moveTo>
                <a:lnTo>
                  <a:pt x="0" y="2540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3198813" y="2865438"/>
            <a:ext cx="1587" cy="914400"/>
          </a:xfrm>
          <a:custGeom>
            <a:avLst/>
            <a:gdLst>
              <a:gd name="T0" fmla="*/ 0 w 5"/>
              <a:gd name="T1" fmla="*/ 0 h 2541"/>
              <a:gd name="T2" fmla="*/ 127943305 w 5"/>
              <a:gd name="T3" fmla="*/ 2147483647 h 254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" h="2541">
                <a:moveTo>
                  <a:pt x="0" y="0"/>
                </a:moveTo>
                <a:lnTo>
                  <a:pt x="4" y="2540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3198813" y="2865438"/>
            <a:ext cx="1828800" cy="914400"/>
          </a:xfrm>
          <a:custGeom>
            <a:avLst/>
            <a:gdLst>
              <a:gd name="T0" fmla="*/ 0 w 5081"/>
              <a:gd name="T1" fmla="*/ 0 h 2541"/>
              <a:gd name="T2" fmla="*/ 2147483647 w 5081"/>
              <a:gd name="T3" fmla="*/ 2147483647 h 254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081" h="2541">
                <a:moveTo>
                  <a:pt x="0" y="0"/>
                </a:moveTo>
                <a:lnTo>
                  <a:pt x="5080" y="2540"/>
                </a:lnTo>
              </a:path>
            </a:pathLst>
          </a:custGeom>
          <a:noFill/>
          <a:ln w="18360">
            <a:solidFill>
              <a:srgbClr val="99284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910900" y="1722437"/>
            <a:ext cx="500621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 dirty="0" smtClean="0">
                <a:latin typeface="+mn-lt"/>
              </a:rPr>
              <a:t>Every node in the search tree is </a:t>
            </a:r>
          </a:p>
          <a:p>
            <a:pPr algn="ctr">
              <a:buClrTx/>
              <a:buFontTx/>
              <a:buNone/>
              <a:defRPr/>
            </a:pPr>
            <a:r>
              <a:rPr lang="en-US" sz="2400" dirty="0" smtClean="0">
                <a:latin typeface="+mn-lt"/>
              </a:rPr>
              <a:t>treated like a multi-armed bandit.</a:t>
            </a:r>
          </a:p>
          <a:p>
            <a:pPr algn="ctr">
              <a:buClrTx/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“Find the best slot machine”</a:t>
            </a:r>
          </a:p>
          <a:p>
            <a:pPr algn="ctr">
              <a:buClrTx/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--- while trying to make as much</a:t>
            </a:r>
          </a:p>
          <a:p>
            <a:pPr algn="ctr">
              <a:buClr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oney as possible</a:t>
            </a:r>
          </a:p>
          <a:p>
            <a:pPr algn="ctr">
              <a:buClrTx/>
              <a:buFontTx/>
              <a:buNone/>
              <a:defRPr/>
            </a:pPr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buClrTx/>
              <a:buFontTx/>
              <a:buNone/>
              <a:defRPr/>
            </a:pPr>
            <a:endParaRPr lang="en-US" sz="24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784850" y="3514725"/>
            <a:ext cx="42957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b="1" i="1" dirty="0" smtClean="0">
                <a:solidFill>
                  <a:srgbClr val="008000"/>
                </a:solidFill>
                <a:latin typeface="+mn-lt"/>
              </a:rPr>
              <a:t>UCB</a:t>
            </a:r>
            <a:r>
              <a:rPr lang="en-US" sz="2400" b="1" dirty="0" smtClean="0">
                <a:solidFill>
                  <a:srgbClr val="008000"/>
                </a:solidFill>
                <a:latin typeface="+mn-lt"/>
              </a:rPr>
              <a:t> score </a:t>
            </a:r>
            <a:r>
              <a:rPr lang="en-US" sz="2400" dirty="0" smtClean="0">
                <a:latin typeface="+mn-lt"/>
              </a:rPr>
              <a:t>is computed </a:t>
            </a:r>
          </a:p>
          <a:p>
            <a:pPr algn="ctr">
              <a:buClrTx/>
              <a:buFontTx/>
              <a:buNone/>
              <a:defRPr/>
            </a:pPr>
            <a:r>
              <a:rPr lang="en-US" sz="2400" dirty="0" smtClean="0">
                <a:latin typeface="+mn-lt"/>
              </a:rPr>
              <a:t>for each child and the best</a:t>
            </a:r>
          </a:p>
          <a:p>
            <a:pPr algn="ctr">
              <a:buClrTx/>
              <a:buFontTx/>
              <a:buNone/>
              <a:defRPr/>
            </a:pPr>
            <a:r>
              <a:rPr lang="en-US" sz="2400" dirty="0" smtClean="0">
                <a:latin typeface="+mn-lt"/>
              </a:rPr>
              <a:t> scoring child is chosen for </a:t>
            </a:r>
          </a:p>
          <a:p>
            <a:pPr algn="ctr">
              <a:buClrTx/>
              <a:buFontTx/>
              <a:buNone/>
              <a:defRPr/>
            </a:pPr>
            <a:r>
              <a:rPr lang="en-US" sz="2400" dirty="0" smtClean="0">
                <a:latin typeface="+mn-lt"/>
              </a:rPr>
              <a:t>expansion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98813" y="5456237"/>
            <a:ext cx="4538935" cy="110716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13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UCT Algorithm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8313" y="6751637"/>
            <a:ext cx="4559300" cy="664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Exploitation term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Q(s’)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is the estimated utility of state </a:t>
            </a:r>
            <a:r>
              <a:rPr lang="en-U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s’</a:t>
            </a:r>
            <a:endParaRPr lang="en-US" sz="2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897313" y="6292850"/>
            <a:ext cx="990600" cy="457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49913" y="6750050"/>
            <a:ext cx="4343400" cy="66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Exploration term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n(s)</a:t>
            </a:r>
            <a:r>
              <a:rPr lang="en-US" sz="2000" dirty="0">
                <a:solidFill>
                  <a:srgbClr val="FF0000"/>
                </a:solidFill>
              </a:rPr>
              <a:t> is the number of visits to state </a:t>
            </a:r>
            <a:r>
              <a:rPr lang="en-US" sz="2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7709771" y="6292850"/>
            <a:ext cx="838200" cy="457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2489" y="5227638"/>
            <a:ext cx="2996623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Estimated utility =</a:t>
            </a:r>
          </a:p>
          <a:p>
            <a:pPr algn="ctr">
              <a:buClrTx/>
              <a:buFontTx/>
              <a:buNone/>
              <a:defRPr/>
            </a:pP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the average</a:t>
            </a:r>
          </a:p>
          <a:p>
            <a:pPr algn="ctr">
              <a:buClrTx/>
              <a:buFontTx/>
              <a:buNone/>
              <a:defRPr/>
            </a:pP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payout of arm so far 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150613" y="579437"/>
            <a:ext cx="4930012" cy="1067645"/>
          </a:xfrm>
          <a:prstGeom prst="rect">
            <a:avLst/>
          </a:prstGeom>
          <a:solidFill>
            <a:srgbClr val="CCFFCC">
              <a:alpha val="83000"/>
            </a:srgbClr>
          </a:solidFill>
          <a:ln>
            <a:noFill/>
          </a:ln>
          <a:effectLst/>
          <a:extLst/>
        </p:spPr>
        <p:txBody>
          <a:bodyPr wrap="none"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 b="1" i="1" dirty="0" err="1" smtClean="0">
                <a:solidFill>
                  <a:srgbClr val="FF0000"/>
                </a:solidFill>
                <a:latin typeface="+mn-lt"/>
              </a:rPr>
              <a:t>Thm</a:t>
            </a:r>
            <a:r>
              <a:rPr lang="en-US" sz="2400" b="1" i="1" dirty="0" smtClean="0">
                <a:solidFill>
                  <a:srgbClr val="FF0000"/>
                </a:solidFill>
                <a:latin typeface="+mn-lt"/>
              </a:rPr>
              <a:t>: Non-optimal arms are</a:t>
            </a:r>
          </a:p>
          <a:p>
            <a:pPr algn="ctr">
              <a:buClrTx/>
              <a:buFontTx/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  <a:latin typeface="+mn-lt"/>
              </a:rPr>
              <a:t>sampled at most</a:t>
            </a:r>
          </a:p>
          <a:p>
            <a:pPr algn="ctr">
              <a:buClrTx/>
              <a:buFontTx/>
              <a:buNone/>
              <a:defRPr/>
            </a:pP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l</a:t>
            </a:r>
            <a:r>
              <a:rPr lang="en-US" sz="2400" b="1" i="1" dirty="0" smtClean="0">
                <a:solidFill>
                  <a:srgbClr val="FF0000"/>
                </a:solidFill>
                <a:latin typeface="+mn-lt"/>
              </a:rPr>
              <a:t>og(n) times!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112" y="1874837"/>
            <a:ext cx="1954118" cy="8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Strategy?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What would you</a:t>
            </a:r>
          </a:p>
          <a:p>
            <a:r>
              <a:rPr lang="en-US" b="1" dirty="0">
                <a:solidFill>
                  <a:srgbClr val="008000"/>
                </a:solidFill>
              </a:rPr>
              <a:t>w</a:t>
            </a:r>
            <a:r>
              <a:rPr lang="en-US" b="1" dirty="0" smtClean="0">
                <a:solidFill>
                  <a:srgbClr val="008000"/>
                </a:solidFill>
              </a:rPr>
              <a:t>ant to prove?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7" grpId="0" animBg="1"/>
      <p:bldP spid="3078" grpId="0" animBg="1"/>
      <p:bldP spid="3079" grpId="0" animBg="1"/>
      <p:bldP spid="9" grpId="0" animBg="1"/>
      <p:bldP spid="24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"/>
          <p:cNvSpPr>
            <a:spLocks noChangeArrowheads="1"/>
          </p:cNvSpPr>
          <p:nvPr/>
        </p:nvSpPr>
        <p:spPr bwMode="auto">
          <a:xfrm>
            <a:off x="2651125" y="1846263"/>
            <a:ext cx="566738" cy="568325"/>
          </a:xfrm>
          <a:prstGeom prst="ellipse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Oval 2"/>
          <p:cNvSpPr>
            <a:spLocks noChangeArrowheads="1"/>
          </p:cNvSpPr>
          <p:nvPr/>
        </p:nvSpPr>
        <p:spPr bwMode="auto">
          <a:xfrm>
            <a:off x="1804988" y="2787650"/>
            <a:ext cx="568325" cy="568325"/>
          </a:xfrm>
          <a:prstGeom prst="ellipse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Oval 3"/>
          <p:cNvSpPr>
            <a:spLocks noChangeArrowheads="1"/>
          </p:cNvSpPr>
          <p:nvPr/>
        </p:nvSpPr>
        <p:spPr bwMode="auto">
          <a:xfrm>
            <a:off x="2654300" y="2778125"/>
            <a:ext cx="568325" cy="568325"/>
          </a:xfrm>
          <a:prstGeom prst="ellipse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3452813" y="2768600"/>
            <a:ext cx="568325" cy="568325"/>
          </a:xfrm>
          <a:prstGeom prst="ellipse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 flipH="1">
            <a:off x="2073275" y="2408238"/>
            <a:ext cx="866775" cy="36353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2925763" y="2408238"/>
            <a:ext cx="1587" cy="37306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2925763" y="2408238"/>
            <a:ext cx="809625" cy="342900"/>
          </a:xfrm>
          <a:custGeom>
            <a:avLst/>
            <a:gdLst>
              <a:gd name="T0" fmla="*/ 0 w 2250"/>
              <a:gd name="T1" fmla="*/ 0 h 954"/>
              <a:gd name="T2" fmla="*/ 2147483647 w 2250"/>
              <a:gd name="T3" fmla="*/ 2147483647 h 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50" h="954">
                <a:moveTo>
                  <a:pt x="0" y="0"/>
                </a:moveTo>
                <a:lnTo>
                  <a:pt x="2249" y="953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2925762" y="2408238"/>
            <a:ext cx="809625" cy="342900"/>
          </a:xfrm>
          <a:custGeom>
            <a:avLst/>
            <a:gdLst>
              <a:gd name="T0" fmla="*/ 0 w 2250"/>
              <a:gd name="T1" fmla="*/ 0 h 954"/>
              <a:gd name="T2" fmla="*/ 2147483647 w 2250"/>
              <a:gd name="T3" fmla="*/ 2147483647 h 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50" h="954">
                <a:moveTo>
                  <a:pt x="0" y="0"/>
                </a:moveTo>
                <a:lnTo>
                  <a:pt x="2249" y="953"/>
                </a:lnTo>
              </a:path>
            </a:pathLst>
          </a:custGeom>
          <a:noFill/>
          <a:ln w="18360">
            <a:solidFill>
              <a:srgbClr val="DC2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2608263" y="3741738"/>
            <a:ext cx="566737" cy="568325"/>
          </a:xfrm>
          <a:prstGeom prst="ellipse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3459163" y="3732213"/>
            <a:ext cx="566737" cy="568325"/>
          </a:xfrm>
          <a:prstGeom prst="ellipse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Freeform 12"/>
          <p:cNvSpPr>
            <a:spLocks/>
          </p:cNvSpPr>
          <p:nvPr/>
        </p:nvSpPr>
        <p:spPr bwMode="auto">
          <a:xfrm>
            <a:off x="3730625" y="3362325"/>
            <a:ext cx="1588" cy="373063"/>
          </a:xfrm>
          <a:custGeom>
            <a:avLst/>
            <a:gdLst>
              <a:gd name="T0" fmla="*/ 0 w 5"/>
              <a:gd name="T1" fmla="*/ 0 h 1038"/>
              <a:gd name="T2" fmla="*/ 128104595 w 5"/>
              <a:gd name="T3" fmla="*/ 2147483647 h 10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" h="1038">
                <a:moveTo>
                  <a:pt x="0" y="0"/>
                </a:moveTo>
                <a:lnTo>
                  <a:pt x="4" y="1037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4259263" y="3722688"/>
            <a:ext cx="566737" cy="568325"/>
          </a:xfrm>
          <a:prstGeom prst="ellipse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Freeform 14"/>
          <p:cNvSpPr>
            <a:spLocks/>
          </p:cNvSpPr>
          <p:nvPr/>
        </p:nvSpPr>
        <p:spPr bwMode="auto">
          <a:xfrm>
            <a:off x="3730625" y="3362325"/>
            <a:ext cx="809625" cy="342900"/>
          </a:xfrm>
          <a:custGeom>
            <a:avLst/>
            <a:gdLst>
              <a:gd name="T0" fmla="*/ 0 w 2250"/>
              <a:gd name="T1" fmla="*/ 0 h 954"/>
              <a:gd name="T2" fmla="*/ 2147483647 w 2250"/>
              <a:gd name="T3" fmla="*/ 2147483647 h 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50" h="954">
                <a:moveTo>
                  <a:pt x="0" y="0"/>
                </a:moveTo>
                <a:lnTo>
                  <a:pt x="2249" y="953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2651125" y="1846262"/>
            <a:ext cx="566738" cy="568325"/>
          </a:xfrm>
          <a:prstGeom prst="ellipse">
            <a:avLst/>
          </a:prstGeom>
          <a:solidFill>
            <a:srgbClr val="DC2300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Freeform 16"/>
          <p:cNvSpPr>
            <a:spLocks/>
          </p:cNvSpPr>
          <p:nvPr/>
        </p:nvSpPr>
        <p:spPr bwMode="auto">
          <a:xfrm>
            <a:off x="2873375" y="3363913"/>
            <a:ext cx="863600" cy="363537"/>
          </a:xfrm>
          <a:custGeom>
            <a:avLst/>
            <a:gdLst>
              <a:gd name="T0" fmla="*/ 2147483647 w 2400"/>
              <a:gd name="T1" fmla="*/ 0 h 1011"/>
              <a:gd name="T2" fmla="*/ 0 w 2400"/>
              <a:gd name="T3" fmla="*/ 2147483647 h 101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00" h="1011">
                <a:moveTo>
                  <a:pt x="2399" y="0"/>
                </a:moveTo>
                <a:lnTo>
                  <a:pt x="0" y="1010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1774825" y="4695825"/>
            <a:ext cx="568325" cy="568325"/>
          </a:xfrm>
          <a:prstGeom prst="ellipse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2625725" y="4686300"/>
            <a:ext cx="568325" cy="568325"/>
          </a:xfrm>
          <a:prstGeom prst="ellipse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Freeform 21"/>
          <p:cNvSpPr>
            <a:spLocks/>
          </p:cNvSpPr>
          <p:nvPr/>
        </p:nvSpPr>
        <p:spPr bwMode="auto">
          <a:xfrm>
            <a:off x="2897188" y="4316413"/>
            <a:ext cx="1587" cy="373062"/>
          </a:xfrm>
          <a:custGeom>
            <a:avLst/>
            <a:gdLst>
              <a:gd name="T0" fmla="*/ 0 w 5"/>
              <a:gd name="T1" fmla="*/ 0 h 1037"/>
              <a:gd name="T2" fmla="*/ 127943305 w 5"/>
              <a:gd name="T3" fmla="*/ 2147483647 h 103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" h="1037">
                <a:moveTo>
                  <a:pt x="0" y="0"/>
                </a:moveTo>
                <a:lnTo>
                  <a:pt x="4" y="1036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3424238" y="4676775"/>
            <a:ext cx="566737" cy="568325"/>
          </a:xfrm>
          <a:prstGeom prst="ellipse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Freeform 23"/>
          <p:cNvSpPr>
            <a:spLocks/>
          </p:cNvSpPr>
          <p:nvPr/>
        </p:nvSpPr>
        <p:spPr bwMode="auto">
          <a:xfrm>
            <a:off x="2897188" y="4316413"/>
            <a:ext cx="809625" cy="342900"/>
          </a:xfrm>
          <a:custGeom>
            <a:avLst/>
            <a:gdLst>
              <a:gd name="T0" fmla="*/ 0 w 2250"/>
              <a:gd name="T1" fmla="*/ 0 h 953"/>
              <a:gd name="T2" fmla="*/ 2147483647 w 2250"/>
              <a:gd name="T3" fmla="*/ 2147483647 h 9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50" h="953">
                <a:moveTo>
                  <a:pt x="0" y="0"/>
                </a:moveTo>
                <a:lnTo>
                  <a:pt x="2249" y="952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0" name="Freeform 24"/>
          <p:cNvSpPr>
            <a:spLocks/>
          </p:cNvSpPr>
          <p:nvPr/>
        </p:nvSpPr>
        <p:spPr bwMode="auto">
          <a:xfrm>
            <a:off x="2039938" y="4318000"/>
            <a:ext cx="863600" cy="363538"/>
          </a:xfrm>
          <a:custGeom>
            <a:avLst/>
            <a:gdLst>
              <a:gd name="T0" fmla="*/ 2147483647 w 2399"/>
              <a:gd name="T1" fmla="*/ 0 h 1011"/>
              <a:gd name="T2" fmla="*/ 0 w 2399"/>
              <a:gd name="T3" fmla="*/ 2147483647 h 101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99" h="1011">
                <a:moveTo>
                  <a:pt x="2398" y="0"/>
                </a:moveTo>
                <a:lnTo>
                  <a:pt x="0" y="1010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2602706" y="3735388"/>
            <a:ext cx="566738" cy="568325"/>
          </a:xfrm>
          <a:prstGeom prst="ellipse">
            <a:avLst/>
          </a:prstGeom>
          <a:solidFill>
            <a:srgbClr val="DC2300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Freeform 26"/>
          <p:cNvSpPr>
            <a:spLocks/>
          </p:cNvSpPr>
          <p:nvPr/>
        </p:nvSpPr>
        <p:spPr bwMode="auto">
          <a:xfrm>
            <a:off x="2897187" y="4322763"/>
            <a:ext cx="1587" cy="373062"/>
          </a:xfrm>
          <a:custGeom>
            <a:avLst/>
            <a:gdLst>
              <a:gd name="T0" fmla="*/ 0 w 5"/>
              <a:gd name="T1" fmla="*/ 0 h 1037"/>
              <a:gd name="T2" fmla="*/ 127943305 w 5"/>
              <a:gd name="T3" fmla="*/ 2147483647 h 103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" h="1037">
                <a:moveTo>
                  <a:pt x="0" y="0"/>
                </a:moveTo>
                <a:lnTo>
                  <a:pt x="4" y="1036"/>
                </a:lnTo>
              </a:path>
            </a:pathLst>
          </a:custGeom>
          <a:noFill/>
          <a:ln w="18360">
            <a:solidFill>
              <a:srgbClr val="DC2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3" name="Freeform 27"/>
          <p:cNvSpPr>
            <a:spLocks/>
          </p:cNvSpPr>
          <p:nvPr/>
        </p:nvSpPr>
        <p:spPr bwMode="auto">
          <a:xfrm>
            <a:off x="2895600" y="5251450"/>
            <a:ext cx="1588" cy="373063"/>
          </a:xfrm>
          <a:custGeom>
            <a:avLst/>
            <a:gdLst>
              <a:gd name="T0" fmla="*/ 0 w 6"/>
              <a:gd name="T1" fmla="*/ 0 h 1037"/>
              <a:gd name="T2" fmla="*/ 92674092 w 6"/>
              <a:gd name="T3" fmla="*/ 2147483647 h 103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37">
                <a:moveTo>
                  <a:pt x="0" y="0"/>
                </a:moveTo>
                <a:lnTo>
                  <a:pt x="5" y="1036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29"/>
          <p:cNvSpPr>
            <a:spLocks noChangeShapeType="1"/>
          </p:cNvSpPr>
          <p:nvPr/>
        </p:nvSpPr>
        <p:spPr bwMode="auto">
          <a:xfrm>
            <a:off x="2925763" y="2408238"/>
            <a:ext cx="1587" cy="37306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2701925" y="6854825"/>
            <a:ext cx="3444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i="1">
                <a:solidFill>
                  <a:srgbClr val="000000"/>
                </a:solidFill>
                <a:cs typeface="Arial Unicode MS" charset="0"/>
              </a:rPr>
              <a:t>R</a:t>
            </a: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5115626" y="5837237"/>
            <a:ext cx="490855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dirty="0" smtClean="0">
                <a:latin typeface="+mn-lt"/>
              </a:rPr>
              <a:t>A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random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playout</a:t>
            </a:r>
            <a:r>
              <a:rPr lang="en-US" sz="2400" dirty="0" smtClean="0">
                <a:latin typeface="+mn-lt"/>
              </a:rPr>
              <a:t> is performed to</a:t>
            </a:r>
          </a:p>
          <a:p>
            <a:pPr>
              <a:buClrTx/>
              <a:buFontTx/>
              <a:buNone/>
              <a:defRPr/>
            </a:pPr>
            <a:r>
              <a:rPr lang="en-US" sz="2400" dirty="0" smtClean="0">
                <a:latin typeface="+mn-lt"/>
              </a:rPr>
              <a:t>estimate the utility </a:t>
            </a:r>
            <a:r>
              <a:rPr lang="en-US" sz="2400" i="1" dirty="0" smtClean="0">
                <a:latin typeface="+mn-lt"/>
              </a:rPr>
              <a:t>R</a:t>
            </a:r>
            <a:r>
              <a:rPr lang="en-US" sz="2400" dirty="0" smtClean="0">
                <a:latin typeface="+mn-lt"/>
              </a:rPr>
              <a:t> (+1,0, or -1)</a:t>
            </a:r>
          </a:p>
          <a:p>
            <a:pPr>
              <a:buClrTx/>
              <a:buFontTx/>
              <a:buNone/>
              <a:defRPr/>
            </a:pPr>
            <a:r>
              <a:rPr lang="en-US" sz="2400" dirty="0" smtClean="0">
                <a:latin typeface="+mn-lt"/>
              </a:rPr>
              <a:t>of this state</a:t>
            </a:r>
          </a:p>
        </p:txBody>
      </p:sp>
      <p:sp>
        <p:nvSpPr>
          <p:cNvPr id="4129" name="Oval 33"/>
          <p:cNvSpPr>
            <a:spLocks noChangeArrowheads="1"/>
          </p:cNvSpPr>
          <p:nvPr/>
        </p:nvSpPr>
        <p:spPr bwMode="auto">
          <a:xfrm>
            <a:off x="2614613" y="5624513"/>
            <a:ext cx="568325" cy="568325"/>
          </a:xfrm>
          <a:prstGeom prst="ellipse">
            <a:avLst/>
          </a:prstGeom>
          <a:solidFill>
            <a:srgbClr val="99CC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Freeform 35"/>
          <p:cNvSpPr>
            <a:spLocks/>
          </p:cNvSpPr>
          <p:nvPr/>
        </p:nvSpPr>
        <p:spPr bwMode="auto">
          <a:xfrm>
            <a:off x="2573338" y="6173788"/>
            <a:ext cx="625475" cy="703262"/>
          </a:xfrm>
          <a:custGeom>
            <a:avLst/>
            <a:gdLst>
              <a:gd name="T0" fmla="*/ 2147483647 w 1739"/>
              <a:gd name="T1" fmla="*/ 977502164 h 1955"/>
              <a:gd name="T2" fmla="*/ 2147483647 w 1739"/>
              <a:gd name="T3" fmla="*/ 2147483647 h 1955"/>
              <a:gd name="T4" fmla="*/ 2147483647 w 1739"/>
              <a:gd name="T5" fmla="*/ 2147483647 h 1955"/>
              <a:gd name="T6" fmla="*/ 2147483647 w 1739"/>
              <a:gd name="T7" fmla="*/ 2147483647 h 1955"/>
              <a:gd name="T8" fmla="*/ 2147483647 w 1739"/>
              <a:gd name="T9" fmla="*/ 2147483647 h 1955"/>
              <a:gd name="T10" fmla="*/ 2147483647 w 1739"/>
              <a:gd name="T11" fmla="*/ 2147483647 h 19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39" h="1955">
                <a:moveTo>
                  <a:pt x="929" y="21"/>
                </a:moveTo>
                <a:cubicBezTo>
                  <a:pt x="568" y="0"/>
                  <a:pt x="0" y="814"/>
                  <a:pt x="760" y="869"/>
                </a:cubicBezTo>
                <a:cubicBezTo>
                  <a:pt x="1025" y="888"/>
                  <a:pt x="1738" y="754"/>
                  <a:pt x="1438" y="1344"/>
                </a:cubicBezTo>
                <a:lnTo>
                  <a:pt x="1065" y="1411"/>
                </a:lnTo>
                <a:lnTo>
                  <a:pt x="895" y="1751"/>
                </a:lnTo>
                <a:lnTo>
                  <a:pt x="895" y="1954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UCT Algorithm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37398" y="3143821"/>
            <a:ext cx="4894469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At the opponent’s nodes, a </a:t>
            </a:r>
            <a:r>
              <a:rPr lang="en-US" sz="2400" dirty="0" smtClean="0">
                <a:solidFill>
                  <a:srgbClr val="00B050"/>
                </a:solidFill>
              </a:rPr>
              <a:t>symmetric lower confidence bound is minimized</a:t>
            </a:r>
            <a:r>
              <a:rPr lang="en-US" sz="2400" dirty="0" smtClean="0">
                <a:solidFill>
                  <a:schemeClr val="tx1"/>
                </a:solidFill>
              </a:rPr>
              <a:t> to pick the best move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auto">
          <a:xfrm>
            <a:off x="3448050" y="2768599"/>
            <a:ext cx="568325" cy="568325"/>
          </a:xfrm>
          <a:prstGeom prst="ellipse">
            <a:avLst/>
          </a:prstGeom>
          <a:solidFill>
            <a:srgbClr val="00B050"/>
          </a:solidFill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37398" y="1646237"/>
            <a:ext cx="4894469" cy="1380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We descend the tree by starting at the root node and repeatedly </a:t>
            </a:r>
          </a:p>
          <a:p>
            <a:pPr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selecting the </a:t>
            </a:r>
            <a:r>
              <a:rPr lang="en-US" sz="2400" b="1" dirty="0">
                <a:solidFill>
                  <a:schemeClr val="tx1"/>
                </a:solidFill>
              </a:rPr>
              <a:t>best scoring node</a:t>
            </a:r>
          </a:p>
          <a:p>
            <a:endParaRPr lang="en-US" dirty="0"/>
          </a:p>
        </p:txBody>
      </p:sp>
      <p:sp>
        <p:nvSpPr>
          <p:cNvPr id="42" name="Freeform 17"/>
          <p:cNvSpPr>
            <a:spLocks/>
          </p:cNvSpPr>
          <p:nvPr/>
        </p:nvSpPr>
        <p:spPr bwMode="auto">
          <a:xfrm>
            <a:off x="2886075" y="3355975"/>
            <a:ext cx="863600" cy="363537"/>
          </a:xfrm>
          <a:custGeom>
            <a:avLst/>
            <a:gdLst>
              <a:gd name="T0" fmla="*/ 2147483647 w 2400"/>
              <a:gd name="T1" fmla="*/ 0 h 1011"/>
              <a:gd name="T2" fmla="*/ 0 w 2400"/>
              <a:gd name="T3" fmla="*/ 2147483647 h 101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00" h="1011">
                <a:moveTo>
                  <a:pt x="2399" y="0"/>
                </a:moveTo>
                <a:lnTo>
                  <a:pt x="0" y="1010"/>
                </a:lnTo>
              </a:path>
            </a:pathLst>
          </a:custGeom>
          <a:noFill/>
          <a:ln w="1836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2630488" y="4681538"/>
            <a:ext cx="568325" cy="568325"/>
          </a:xfrm>
          <a:prstGeom prst="ellipse">
            <a:avLst/>
          </a:prstGeom>
          <a:solidFill>
            <a:srgbClr val="00B050"/>
          </a:solidFill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22666" y="4825966"/>
            <a:ext cx="4894469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Node with unexplored child, a new child is created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Freeform 24"/>
          <p:cNvSpPr>
            <a:spLocks/>
          </p:cNvSpPr>
          <p:nvPr/>
        </p:nvSpPr>
        <p:spPr bwMode="auto">
          <a:xfrm>
            <a:off x="1838325" y="5192791"/>
            <a:ext cx="863600" cy="363538"/>
          </a:xfrm>
          <a:custGeom>
            <a:avLst/>
            <a:gdLst>
              <a:gd name="T0" fmla="*/ 2147483647 w 2399"/>
              <a:gd name="T1" fmla="*/ 0 h 1011"/>
              <a:gd name="T2" fmla="*/ 0 w 2399"/>
              <a:gd name="T3" fmla="*/ 2147483647 h 101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99" h="1011">
                <a:moveTo>
                  <a:pt x="2398" y="0"/>
                </a:moveTo>
                <a:lnTo>
                  <a:pt x="0" y="1010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Oval 19"/>
          <p:cNvSpPr>
            <a:spLocks noChangeArrowheads="1"/>
          </p:cNvSpPr>
          <p:nvPr/>
        </p:nvSpPr>
        <p:spPr bwMode="auto">
          <a:xfrm>
            <a:off x="1471613" y="5548481"/>
            <a:ext cx="568325" cy="568325"/>
          </a:xfrm>
          <a:prstGeom prst="ellipse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949" y="1853629"/>
            <a:ext cx="1981201" cy="292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Incrementally grow game tree by creating “lines of play” from the top. </a:t>
            </a:r>
          </a:p>
          <a:p>
            <a:pPr>
              <a:buClrTx/>
              <a:buFontTx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>
              <a:buClrTx/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&amp; </a:t>
            </a:r>
          </a:p>
          <a:p>
            <a:pPr>
              <a:buClrTx/>
              <a:buFontTx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>
              <a:buClrTx/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Update estimates of board values.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11" grpId="0" animBg="1"/>
      <p:bldP spid="4121" grpId="0" animBg="1"/>
      <p:bldP spid="4122" grpId="0" animBg="1"/>
      <p:bldP spid="4123" grpId="0" animBg="1"/>
      <p:bldP spid="4128" grpId="0"/>
      <p:bldP spid="4127" grpId="0"/>
      <p:bldP spid="4129" grpId="0" animBg="1"/>
      <p:bldP spid="4131" grpId="0" animBg="1"/>
      <p:bldP spid="2" grpId="0"/>
      <p:bldP spid="40" grpId="0" animBg="1"/>
      <p:bldP spid="3" grpId="0"/>
      <p:bldP spid="42" grpId="0" animBg="1"/>
      <p:bldP spid="39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3"/>
          <p:cNvSpPr>
            <a:spLocks noChangeShapeType="1"/>
          </p:cNvSpPr>
          <p:nvPr/>
        </p:nvSpPr>
        <p:spPr bwMode="auto">
          <a:xfrm flipH="1">
            <a:off x="1739900" y="2651125"/>
            <a:ext cx="866775" cy="363538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2592388" y="2651125"/>
            <a:ext cx="1587" cy="37306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 flipH="1" flipV="1">
            <a:off x="2592388" y="2649538"/>
            <a:ext cx="820737" cy="357187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Oval 6"/>
          <p:cNvSpPr>
            <a:spLocks noChangeArrowheads="1"/>
          </p:cNvSpPr>
          <p:nvPr/>
        </p:nvSpPr>
        <p:spPr bwMode="auto">
          <a:xfrm>
            <a:off x="2309018" y="2038472"/>
            <a:ext cx="568325" cy="568325"/>
          </a:xfrm>
          <a:prstGeom prst="ellipse">
            <a:avLst/>
          </a:prstGeom>
          <a:solidFill>
            <a:srgbClr val="DC2300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3397250" y="3603625"/>
            <a:ext cx="1588" cy="37306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3397250" y="3603625"/>
            <a:ext cx="809625" cy="34290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 flipV="1">
            <a:off x="2557463" y="3576638"/>
            <a:ext cx="850900" cy="400050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2563813" y="4557713"/>
            <a:ext cx="809625" cy="34290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 flipH="1">
            <a:off x="1704975" y="4559300"/>
            <a:ext cx="866775" cy="363538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Oval 14"/>
          <p:cNvSpPr>
            <a:spLocks noChangeArrowheads="1"/>
          </p:cNvSpPr>
          <p:nvPr/>
        </p:nvSpPr>
        <p:spPr bwMode="auto">
          <a:xfrm>
            <a:off x="2280444" y="3962290"/>
            <a:ext cx="566738" cy="568325"/>
          </a:xfrm>
          <a:prstGeom prst="ellipse">
            <a:avLst/>
          </a:prstGeom>
          <a:solidFill>
            <a:srgbClr val="DC2300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 flipH="1" flipV="1">
            <a:off x="2570163" y="5721350"/>
            <a:ext cx="0" cy="574675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2592388" y="2651125"/>
            <a:ext cx="1587" cy="37306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Oval 17"/>
          <p:cNvSpPr>
            <a:spLocks noChangeArrowheads="1"/>
          </p:cNvSpPr>
          <p:nvPr/>
        </p:nvSpPr>
        <p:spPr bwMode="auto">
          <a:xfrm>
            <a:off x="2281238" y="6296025"/>
            <a:ext cx="568325" cy="568325"/>
          </a:xfrm>
          <a:prstGeom prst="ellipse">
            <a:avLst/>
          </a:prstGeom>
          <a:solidFill>
            <a:srgbClr val="99CC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V="1">
            <a:off x="2557463" y="4554538"/>
            <a:ext cx="11112" cy="582612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557463" y="5899150"/>
            <a:ext cx="40163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i="1">
                <a:solidFill>
                  <a:srgbClr val="000000"/>
                </a:solidFill>
                <a:cs typeface="Arial Unicode MS" charset="0"/>
              </a:rPr>
              <a:t>R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557463" y="4733925"/>
            <a:ext cx="40163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i="1">
                <a:solidFill>
                  <a:srgbClr val="000000"/>
                </a:solidFill>
                <a:cs typeface="Arial Unicode MS" charset="0"/>
              </a:rPr>
              <a:t>R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2693988" y="3481388"/>
            <a:ext cx="40163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i="1">
                <a:solidFill>
                  <a:srgbClr val="000000"/>
                </a:solidFill>
                <a:cs typeface="Arial Unicode MS" charset="0"/>
              </a:rPr>
              <a:t>R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038475" y="2565400"/>
            <a:ext cx="4016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i="1">
                <a:solidFill>
                  <a:srgbClr val="000000"/>
                </a:solidFill>
                <a:cs typeface="Arial Unicode MS" charset="0"/>
              </a:rPr>
              <a:t>R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583113" y="2117725"/>
            <a:ext cx="5497512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 dirty="0" smtClean="0">
                <a:latin typeface="+mn-lt"/>
              </a:rPr>
              <a:t>An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averaging backup</a:t>
            </a:r>
            <a:r>
              <a:rPr lang="en-US" sz="2400" dirty="0" smtClean="0">
                <a:latin typeface="+mn-lt"/>
              </a:rPr>
              <a:t> is used to update</a:t>
            </a:r>
          </a:p>
          <a:p>
            <a:pPr algn="ctr">
              <a:buClrTx/>
              <a:buFontTx/>
              <a:buNone/>
              <a:defRPr/>
            </a:pPr>
            <a:r>
              <a:rPr lang="en-US" sz="2400" dirty="0" smtClean="0">
                <a:latin typeface="+mn-lt"/>
              </a:rPr>
              <a:t>the value estimates of all nodes on the </a:t>
            </a:r>
          </a:p>
          <a:p>
            <a:pPr algn="ctr">
              <a:buClrTx/>
              <a:buFontTx/>
              <a:buNone/>
              <a:defRPr/>
            </a:pPr>
            <a:r>
              <a:rPr lang="en-US" sz="2400" dirty="0" smtClean="0">
                <a:latin typeface="+mn-lt"/>
              </a:rPr>
              <a:t>path from the root to the new node</a:t>
            </a:r>
          </a:p>
        </p:txBody>
      </p:sp>
      <p:sp>
        <p:nvSpPr>
          <p:cNvPr id="719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UCT Algorithm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02312" y="3766692"/>
            <a:ext cx="2438400" cy="529247"/>
          </a:xfrm>
          <a:prstGeom prst="rect">
            <a:avLst/>
          </a:prstGeom>
          <a:blipFill rotWithShape="1">
            <a:blip r:embed="rId4"/>
            <a:stretch>
              <a:fillRect t="-22989" b="-3103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40312" y="5264722"/>
            <a:ext cx="3962400" cy="8074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02313" y="4392613"/>
            <a:ext cx="24384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Visit count update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192713" y="6245225"/>
            <a:ext cx="3810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State utility update</a:t>
            </a: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2273300" y="5153025"/>
            <a:ext cx="568325" cy="568325"/>
          </a:xfrm>
          <a:prstGeom prst="ellipse">
            <a:avLst/>
          </a:prstGeom>
          <a:solidFill>
            <a:srgbClr val="00B050"/>
          </a:solidFill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3113087" y="3006725"/>
            <a:ext cx="568325" cy="568325"/>
          </a:xfrm>
          <a:prstGeom prst="ellipse">
            <a:avLst/>
          </a:prstGeom>
          <a:solidFill>
            <a:srgbClr val="00B050"/>
          </a:solidFill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>
            <a:off x="1442243" y="5645149"/>
            <a:ext cx="866775" cy="363538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30712" y="6827837"/>
            <a:ext cx="4419600" cy="61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Select each child node based on UCB scheme.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/>
      <p:bldP spid="5140" grpId="0"/>
      <p:bldP spid="5141" grpId="0"/>
      <p:bldP spid="5142" grpId="0"/>
      <p:bldP spid="6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1258887"/>
          </a:xfrm>
        </p:spPr>
        <p:txBody>
          <a:bodyPr/>
          <a:lstStyle/>
          <a:p>
            <a:r>
              <a:rPr lang="en-US" sz="4400" smtClean="0">
                <a:solidFill>
                  <a:srgbClr val="FF0000"/>
                </a:solidFill>
              </a:rPr>
              <a:t>UCT versus Minimax</a:t>
            </a:r>
          </a:p>
        </p:txBody>
      </p:sp>
      <p:sp>
        <p:nvSpPr>
          <p:cNvPr id="10243" name="Text Placeholder 3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4525" cy="704850"/>
          </a:xfrm>
        </p:spPr>
        <p:txBody>
          <a:bodyPr/>
          <a:lstStyle/>
          <a:p>
            <a:pPr algn="ctr"/>
            <a:r>
              <a:rPr lang="en-US" smtClean="0"/>
              <a:t>UCT Tree</a:t>
            </a:r>
          </a:p>
        </p:txBody>
      </p:sp>
      <p:pic>
        <p:nvPicPr>
          <p:cNvPr id="10244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1713" y="2713038"/>
            <a:ext cx="3390900" cy="2971800"/>
          </a:xfrm>
        </p:spPr>
      </p:pic>
      <p:sp>
        <p:nvSpPr>
          <p:cNvPr id="10245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/>
          <a:lstStyle/>
          <a:p>
            <a:pPr algn="ctr"/>
            <a:r>
              <a:rPr lang="en-US" smtClean="0"/>
              <a:t>Minimax Tree</a:t>
            </a:r>
          </a:p>
        </p:txBody>
      </p:sp>
      <p:pic>
        <p:nvPicPr>
          <p:cNvPr id="10246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8513" y="2713038"/>
            <a:ext cx="3038475" cy="3038475"/>
          </a:xfrm>
        </p:spPr>
      </p:pic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696913" y="5989638"/>
            <a:ext cx="40386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>
              <a:buFont typeface="Arial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Asymmetric tree</a:t>
            </a:r>
          </a:p>
          <a:p>
            <a:pPr eaLnBrk="1">
              <a:buFont typeface="Arial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Best-performing method for Go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5421313" y="6007100"/>
            <a:ext cx="4038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Full-width tree up to some depth bound </a:t>
            </a:r>
            <a:r>
              <a:rPr lang="en-US" sz="2400" i="1" dirty="0">
                <a:solidFill>
                  <a:schemeClr val="tx1"/>
                </a:solidFill>
              </a:rPr>
              <a:t>k</a:t>
            </a:r>
          </a:p>
          <a:p>
            <a:pPr eaLnBrk="1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Best-performing method for </a:t>
            </a:r>
            <a:r>
              <a:rPr lang="en-US" sz="2400" dirty="0" err="1" smtClean="0">
                <a:solidFill>
                  <a:schemeClr val="tx1"/>
                </a:solidFill>
              </a:rPr>
              <a:t>eg</a:t>
            </a:r>
            <a:r>
              <a:rPr lang="en-US" sz="2400" dirty="0" smtClean="0">
                <a:solidFill>
                  <a:schemeClr val="tx1"/>
                </a:solidFill>
              </a:rPr>
              <a:t> Chess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03238" y="503238"/>
            <a:ext cx="9032874" cy="990599"/>
          </a:xfrm>
        </p:spPr>
        <p:txBody>
          <a:bodyPr/>
          <a:lstStyle/>
          <a:p>
            <a:r>
              <a:rPr lang="en-US" sz="4000" dirty="0" smtClean="0"/>
              <a:t>Search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1265237"/>
            <a:ext cx="9074150" cy="5562600"/>
          </a:xfrm>
        </p:spPr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performs poorly in Go due to the large branching factor and lack of good board </a:t>
            </a:r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smtClean="0"/>
              <a:t>To understand UCT better, we need domain with another competitive method.</a:t>
            </a:r>
          </a:p>
          <a:p>
            <a:r>
              <a:rPr lang="en-US" dirty="0" smtClean="0"/>
              <a:t>Considered domains where </a:t>
            </a:r>
            <a:r>
              <a:rPr lang="en-US" dirty="0" err="1" smtClean="0"/>
              <a:t>Minimax</a:t>
            </a:r>
            <a:r>
              <a:rPr lang="en-US" dirty="0" smtClean="0"/>
              <a:t> search produces good play</a:t>
            </a:r>
          </a:p>
          <a:p>
            <a:pPr lvl="1"/>
            <a:r>
              <a:rPr lang="en-US" b="1" dirty="0" smtClean="0"/>
              <a:t>Chess</a:t>
            </a:r>
          </a:p>
          <a:p>
            <a:pPr lvl="2"/>
            <a:r>
              <a:rPr lang="en-US" dirty="0" smtClean="0"/>
              <a:t>A domain where </a:t>
            </a:r>
            <a:r>
              <a:rPr lang="en-US" dirty="0" err="1" smtClean="0"/>
              <a:t>Minimax</a:t>
            </a:r>
            <a:r>
              <a:rPr lang="en-US" dirty="0" smtClean="0"/>
              <a:t> yields world-class play but UCT</a:t>
            </a:r>
          </a:p>
          <a:p>
            <a:pPr marL="1008063" lvl="2" indent="0">
              <a:buNone/>
            </a:pPr>
            <a:r>
              <a:rPr lang="en-US" dirty="0"/>
              <a:t> </a:t>
            </a:r>
            <a:r>
              <a:rPr lang="en-US" dirty="0" smtClean="0"/>
              <a:t>  performs poorly</a:t>
            </a:r>
          </a:p>
          <a:p>
            <a:pPr lvl="1"/>
            <a:r>
              <a:rPr lang="en-US" b="1" dirty="0" err="1" smtClean="0"/>
              <a:t>Mancala</a:t>
            </a:r>
            <a:endParaRPr lang="en-US" b="1" dirty="0" smtClean="0"/>
          </a:p>
          <a:p>
            <a:pPr lvl="2"/>
            <a:r>
              <a:rPr lang="en-US" dirty="0" smtClean="0"/>
              <a:t>A domain where </a:t>
            </a:r>
            <a:r>
              <a:rPr lang="en-US" b="1" i="1" dirty="0" smtClean="0">
                <a:solidFill>
                  <a:srgbClr val="FF0000"/>
                </a:solidFill>
              </a:rPr>
              <a:t>both</a:t>
            </a:r>
            <a:r>
              <a:rPr lang="en-US" dirty="0" smtClean="0"/>
              <a:t> </a:t>
            </a:r>
            <a:r>
              <a:rPr lang="en-US" dirty="0" err="1" smtClean="0"/>
              <a:t>Minimax</a:t>
            </a:r>
            <a:r>
              <a:rPr lang="en-US" dirty="0" smtClean="0"/>
              <a:t> and UCT yield competent players ‘out-of-the-box’</a:t>
            </a:r>
          </a:p>
          <a:p>
            <a:pPr lvl="1"/>
            <a:r>
              <a:rPr lang="en-US" b="1" dirty="0" smtClean="0"/>
              <a:t>Synthetic games (ongoing work)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</a:themeOverride>
</file>

<file path=ppt/theme/themeOverride2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</a:themeOverride>
</file>

<file path=ppt/theme/themeOverride3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37542</TotalTime>
  <Words>1760</Words>
  <Application>Microsoft Macintosh PowerPoint</Application>
  <PresentationFormat>Custom</PresentationFormat>
  <Paragraphs>254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Pixel</vt:lpstr>
      <vt:lpstr>PowerPoint Presentation</vt:lpstr>
      <vt:lpstr>Upper Confidence bounds for Trees (UCT)</vt:lpstr>
      <vt:lpstr>Understanding UCT</vt:lpstr>
      <vt:lpstr>PowerPoint Presentation</vt:lpstr>
      <vt:lpstr>The UCT Algorithm</vt:lpstr>
      <vt:lpstr>The UCT Algorithm</vt:lpstr>
      <vt:lpstr>The UCT Algorithm</vt:lpstr>
      <vt:lpstr>UCT versus Minimax</vt:lpstr>
      <vt:lpstr>Search Spaces</vt:lpstr>
      <vt:lpstr>Mancala</vt:lpstr>
      <vt:lpstr>UCT on Mancala</vt:lpstr>
      <vt:lpstr>I) Full-Width versus Selective Search</vt:lpstr>
      <vt:lpstr>PowerPoint Presentation</vt:lpstr>
      <vt:lpstr>II) Random Playouts (Samples)</vt:lpstr>
      <vt:lpstr>How many samples per leaf is optimal?</vt:lpstr>
      <vt:lpstr>III) Utility estimates backup:       Averaging versus Minimax</vt:lpstr>
      <vt:lpstr>PowerPoint Presentation</vt:lpstr>
      <vt:lpstr>Improving over random playout info: Heuristic evaluation</vt:lpstr>
      <vt:lpstr>PowerPoint Presentation</vt:lpstr>
      <vt:lpstr>Final step: UCTMAXH versus Minimax</vt:lpstr>
      <vt:lpstr>Mancala:  UCTMAXH vs. Minimax (w. alpha-beta)</vt:lpstr>
      <vt:lpstr>UCT recap:</vt:lpstr>
      <vt:lpstr>Chess</vt:lpstr>
      <vt:lpstr>Search Traps</vt:lpstr>
      <vt:lpstr>Search Traps in Chess</vt:lpstr>
      <vt:lpstr>Identifying Traps</vt:lpstr>
      <vt:lpstr>Identifying Traps</vt:lpstr>
      <vt:lpstr>UCT conclusions: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Raghuram Ramanujan</dc:creator>
  <cp:lastModifiedBy>Jonathan</cp:lastModifiedBy>
  <cp:revision>230</cp:revision>
  <cp:lastPrinted>1601-01-01T00:00:00Z</cp:lastPrinted>
  <dcterms:created xsi:type="dcterms:W3CDTF">2011-02-16T11:46:22Z</dcterms:created>
  <dcterms:modified xsi:type="dcterms:W3CDTF">2016-04-15T07:18:35Z</dcterms:modified>
</cp:coreProperties>
</file>