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0"/>
  </p:notesMasterIdLst>
  <p:sldIdLst>
    <p:sldId id="294" r:id="rId2"/>
    <p:sldId id="259" r:id="rId3"/>
    <p:sldId id="260" r:id="rId4"/>
    <p:sldId id="293" r:id="rId5"/>
    <p:sldId id="256" r:id="rId6"/>
    <p:sldId id="257" r:id="rId7"/>
    <p:sldId id="258" r:id="rId8"/>
    <p:sldId id="263" r:id="rId9"/>
    <p:sldId id="264" r:id="rId10"/>
    <p:sldId id="271" r:id="rId11"/>
    <p:sldId id="272" r:id="rId12"/>
    <p:sldId id="273" r:id="rId13"/>
    <p:sldId id="301" r:id="rId14"/>
    <p:sldId id="303" r:id="rId15"/>
    <p:sldId id="274" r:id="rId16"/>
    <p:sldId id="304" r:id="rId17"/>
    <p:sldId id="305" r:id="rId18"/>
    <p:sldId id="275" r:id="rId19"/>
    <p:sldId id="276" r:id="rId20"/>
    <p:sldId id="277" r:id="rId21"/>
    <p:sldId id="306" r:id="rId22"/>
    <p:sldId id="279" r:id="rId23"/>
    <p:sldId id="295" r:id="rId24"/>
    <p:sldId id="296" r:id="rId25"/>
    <p:sldId id="297" r:id="rId26"/>
    <p:sldId id="298" r:id="rId27"/>
    <p:sldId id="299" r:id="rId28"/>
    <p:sldId id="307" r:id="rId29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77" autoAdjust="0"/>
  </p:normalViewPr>
  <p:slideViewPr>
    <p:cSldViewPr>
      <p:cViewPr>
        <p:scale>
          <a:sx n="80" d="100"/>
          <a:sy n="80" d="100"/>
        </p:scale>
        <p:origin x="-1424" y="-16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6025" cy="376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5063" cy="45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02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02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026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026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fld id="{DD7FFA26-2EF0-4928-B95E-9C0643C6C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59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/>
            <a:fld id="{27C546BA-368E-4E50-A699-9E34D3723242}" type="slidenum">
              <a:rPr lang="en-US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5</a:t>
            </a:fld>
            <a:endParaRPr lang="en-US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6650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/>
            <a:fld id="{9BACEB4C-4325-4DAF-80CB-DC5492A7FD30}" type="slidenum">
              <a:rPr lang="en-US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6</a:t>
            </a:fld>
            <a:endParaRPr lang="en-US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6650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/>
            <a:fld id="{E459F044-9114-4528-94AA-70E1FAB368EB}" type="slidenum">
              <a:rPr lang="en-US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7</a:t>
            </a:fld>
            <a:endParaRPr lang="en-US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6650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/>
            <a:fld id="{ED45F257-7407-4D9D-9E33-A93A8E2FC87C}" type="slidenum">
              <a:rPr lang="en-US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9</a:t>
            </a:fld>
            <a:endParaRPr lang="en-US" smtClean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/>
            <a:fld id="{A971C461-4195-47B5-A605-2D7F19AA17A3}" type="slidenum">
              <a:rPr lang="en-US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11</a:t>
            </a:fld>
            <a:endParaRPr lang="en-US" smtClean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/>
            <a:fld id="{A971C461-4195-47B5-A605-2D7F19AA17A3}" type="slidenum">
              <a:rPr lang="en-US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14</a:t>
            </a:fld>
            <a:endParaRPr lang="en-US" smtClean="0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080625" cy="7559675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600">
                <a:latin typeface="Times New Roman" pitchFamily="16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00">
                <a:latin typeface="Times New Roman" pitchFamily="16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600">
                  <a:latin typeface="Times New Roman" pitchFamily="16" charset="0"/>
                </a:endParaRPr>
              </a:p>
            </p:txBody>
          </p:sp>
        </p:grpSp>
      </p:grpSp>
      <p:sp>
        <p:nvSpPr>
          <p:cNvPr id="706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276203" y="2015913"/>
            <a:ext cx="6636411" cy="2435895"/>
          </a:xfrm>
        </p:spPr>
        <p:txBody>
          <a:bodyPr/>
          <a:lstStyle>
            <a:lvl1pPr>
              <a:defRPr sz="5500">
                <a:solidFill>
                  <a:srgbClr val="FFFFFF"/>
                </a:solidFill>
              </a:defRPr>
            </a:lvl1pPr>
          </a:lstStyle>
          <a:p>
            <a:r>
              <a:rPr lang="en-US"/>
              <a:t>Fare clic per modificare lo stile del titolo</a:t>
            </a:r>
          </a:p>
        </p:txBody>
      </p:sp>
      <p:sp>
        <p:nvSpPr>
          <p:cNvPr id="706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276203" y="4703798"/>
            <a:ext cx="6636411" cy="1931917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700"/>
            </a:lvl1pPr>
          </a:lstStyle>
          <a:p>
            <a:r>
              <a:rPr lang="en-US"/>
              <a:t>Fare clic per modificare lo stile del sottotitolo dello schema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503238" y="6888163"/>
            <a:ext cx="235267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0B57D-3E8A-4162-A5D9-3024E1614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4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53B5B-4F79-4773-856E-108A1B2FE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9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503978"/>
            <a:ext cx="2268141" cy="59637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503978"/>
            <a:ext cx="6636411" cy="59637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BBD46-86A6-4984-8327-DC5B521FE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98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503978"/>
            <a:ext cx="9072563" cy="15119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4031" y="2183906"/>
            <a:ext cx="4452276" cy="42838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2183906"/>
            <a:ext cx="4452276" cy="42838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233B1-23E4-4BDB-A305-D98355B5B3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6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>
                <a:solidFill>
                  <a:srgbClr val="FF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A5C5D-7CFF-4B22-8A01-EE2D79D738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0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503972" indent="0">
              <a:buNone/>
              <a:defRPr sz="2000"/>
            </a:lvl2pPr>
            <a:lvl3pPr marL="1007943" indent="0">
              <a:buNone/>
              <a:defRPr sz="1800"/>
            </a:lvl3pPr>
            <a:lvl4pPr marL="1511915" indent="0">
              <a:buNone/>
              <a:defRPr sz="1500"/>
            </a:lvl4pPr>
            <a:lvl5pPr marL="2015886" indent="0">
              <a:buNone/>
              <a:defRPr sz="1500"/>
            </a:lvl5pPr>
            <a:lvl6pPr marL="2519858" indent="0">
              <a:buNone/>
              <a:defRPr sz="1500"/>
            </a:lvl6pPr>
            <a:lvl7pPr marL="3023829" indent="0">
              <a:buNone/>
              <a:defRPr sz="1500"/>
            </a:lvl7pPr>
            <a:lvl8pPr marL="3527801" indent="0">
              <a:buNone/>
              <a:defRPr sz="1500"/>
            </a:lvl8pPr>
            <a:lvl9pPr marL="403177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2A473-F6B8-4E43-AED8-9088AFCA7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5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2183906"/>
            <a:ext cx="4452276" cy="428381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2183906"/>
            <a:ext cx="4452276" cy="428381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F0883-A9CD-4BE7-B0AA-45A657F44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4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1D4A9-F873-4FEE-9B70-94A1D31060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0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30D02-0D91-430B-A214-B12F9FD26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55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1D062-EC3B-4ECC-BC95-4B12E21CF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7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E6CB9-90E9-4183-A22A-92CD421D5A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01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B6BD1-CBF9-4543-8BDD-D7B28AB45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0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888163"/>
            <a:ext cx="31908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94" tIns="50397" rIns="100794" bIns="50397" numCol="1" anchor="b" anchorCtr="0" compatLnSpc="1">
            <a:prstTxWarp prst="textNoShape">
              <a:avLst/>
            </a:prstTxWarp>
          </a:bodyPr>
          <a:lstStyle>
            <a:lvl1pPr algn="ctr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888163"/>
            <a:ext cx="23526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94" tIns="50397" rIns="100794" bIns="50397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 Black" pitchFamily="34" charset="0"/>
              </a:defRPr>
            </a:lvl1pPr>
          </a:lstStyle>
          <a:p>
            <a:pPr>
              <a:defRPr/>
            </a:pPr>
            <a:fld id="{F665034F-CFA5-45AE-9760-237E850E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0080625" cy="601663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600">
                <a:latin typeface="Times New Roman" pitchFamily="16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00">
                <a:latin typeface="Times New Roman" pitchFamily="16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600">
                <a:latin typeface="Times New Roman" pitchFamily="16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503238"/>
            <a:ext cx="907415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2184400"/>
            <a:ext cx="9074150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696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3238" y="6884988"/>
            <a:ext cx="2352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794" tIns="50397" rIns="100794" bIns="50397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5pPr>
      <a:lvl6pPr marL="503972"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6pPr>
      <a:lvl7pPr marL="1007943"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7pPr>
      <a:lvl8pPr marL="1511915"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8pPr>
      <a:lvl9pPr marL="2015886"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Arial" charset="0"/>
        </a:defRPr>
      </a:lvl9pPr>
    </p:titleStyle>
    <p:bodyStyle>
      <a:lvl1pPr marL="377825" indent="-37782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7563" indent="-3143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3100">
          <a:solidFill>
            <a:schemeClr val="tx1"/>
          </a:solidFill>
          <a:latin typeface="+mn-lt"/>
        </a:defRPr>
      </a:lvl2pPr>
      <a:lvl3pPr marL="1258888" indent="-25082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3pPr>
      <a:lvl4pPr marL="1763713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200">
          <a:solidFill>
            <a:schemeClr val="tx1"/>
          </a:solidFill>
          <a:latin typeface="+mn-lt"/>
        </a:defRPr>
      </a:lvl4pPr>
      <a:lvl5pPr marL="2266950" indent="-25082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5pPr>
      <a:lvl6pPr marL="2771844" indent="-251986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6pPr>
      <a:lvl7pPr marL="3275815" indent="-251986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7pPr>
      <a:lvl8pPr marL="3779787" indent="-251986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8pPr>
      <a:lvl9pPr marL="4283758" indent="-251986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2.png"/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2373312" y="2332037"/>
            <a:ext cx="5281342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>Adversarial Reasoning:</a:t>
            </a:r>
          </a:p>
          <a:p>
            <a:pPr algn="ctr">
              <a:buClrTx/>
              <a:buFontTx/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>Sampling-Based Search with the </a:t>
            </a:r>
          </a:p>
          <a:p>
            <a:pPr algn="ctr">
              <a:buClrTx/>
              <a:buFontTx/>
              <a:buNone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+mn-lt"/>
              </a:rPr>
              <a:t>UCT algorithm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916112" y="4999037"/>
            <a:ext cx="6248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Joint work with 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Raghuram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Ramanujan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and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Ashish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Sabharwal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3028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Mancala</a:t>
            </a:r>
          </a:p>
        </p:txBody>
      </p:sp>
      <p:pic>
        <p:nvPicPr>
          <p:cNvPr id="18435" name="Picture 12" descr="mancala.jpg - Picasa Photo View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" t="8620" r="1135" b="2393"/>
          <a:stretch>
            <a:fillRect/>
          </a:stretch>
        </p:blipFill>
        <p:spPr bwMode="auto">
          <a:xfrm>
            <a:off x="1687513" y="1798638"/>
            <a:ext cx="638810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Content Placeholder 2"/>
          <p:cNvSpPr>
            <a:spLocks noGrp="1"/>
          </p:cNvSpPr>
          <p:nvPr>
            <p:ph idx="1"/>
          </p:nvPr>
        </p:nvSpPr>
        <p:spPr>
          <a:xfrm>
            <a:off x="503238" y="4694238"/>
            <a:ext cx="9074150" cy="2865437"/>
          </a:xfrm>
        </p:spPr>
        <p:txBody>
          <a:bodyPr/>
          <a:lstStyle/>
          <a:p>
            <a:r>
              <a:rPr lang="en-US" sz="2400" dirty="0" smtClean="0"/>
              <a:t>A move consists of picking up all the stones from a pit and ‘sowing’ (distributing) them in a counter-clockwise fashion</a:t>
            </a:r>
          </a:p>
          <a:p>
            <a:r>
              <a:rPr lang="en-US" sz="2400" dirty="0" smtClean="0"/>
              <a:t>Stones placed in the stores are captured and taken out of circulation</a:t>
            </a:r>
          </a:p>
          <a:p>
            <a:r>
              <a:rPr lang="en-US" sz="2400" dirty="0" smtClean="0"/>
              <a:t>The game ends when one of the sides has no stones left</a:t>
            </a:r>
          </a:p>
          <a:p>
            <a:r>
              <a:rPr lang="en-US" sz="2400" dirty="0" smtClean="0"/>
              <a:t>Player with more captured stones at the end wins</a:t>
            </a:r>
          </a:p>
          <a:p>
            <a:endParaRPr lang="en-US" dirty="0" smtClean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735512" y="730992"/>
            <a:ext cx="4930012" cy="122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en-US" sz="2400" b="1" i="1" dirty="0">
                <a:solidFill>
                  <a:srgbClr val="FF0000"/>
                </a:solidFill>
              </a:rPr>
              <a:t>Both</a:t>
            </a:r>
            <a:r>
              <a:rPr lang="en-US" sz="2400" b="1" dirty="0"/>
              <a:t> UCT and </a:t>
            </a:r>
            <a:r>
              <a:rPr lang="en-US" sz="2400" b="1" dirty="0" err="1"/>
              <a:t>Minimax</a:t>
            </a:r>
            <a:r>
              <a:rPr lang="en-US" sz="2400" b="1" dirty="0"/>
              <a:t> search </a:t>
            </a:r>
            <a:endParaRPr lang="en-US" sz="2400" b="1" dirty="0" smtClean="0"/>
          </a:p>
          <a:p>
            <a:r>
              <a:rPr lang="en-US" sz="2400" b="1" dirty="0" smtClean="0"/>
              <a:t>produce </a:t>
            </a:r>
            <a:r>
              <a:rPr lang="en-US" sz="2400" b="1" dirty="0"/>
              <a:t>good players.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545512" y="2332037"/>
            <a:ext cx="1752600" cy="50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en-US" sz="2000" b="1" i="1" dirty="0" smtClean="0">
                <a:solidFill>
                  <a:srgbClr val="FF0000"/>
                </a:solidFill>
              </a:rPr>
              <a:t>store</a:t>
            </a:r>
          </a:p>
          <a:p>
            <a:endParaRPr lang="en-US" sz="2000" b="1" i="1" dirty="0" smtClean="0">
              <a:solidFill>
                <a:srgbClr val="FF0000"/>
              </a:solidFill>
            </a:endParaRPr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7402511" y="2713037"/>
            <a:ext cx="1371600" cy="422440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912924" y="1559806"/>
            <a:ext cx="1752600" cy="50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en-US" sz="2000" b="1" i="1" dirty="0" smtClean="0">
                <a:solidFill>
                  <a:srgbClr val="FF0000"/>
                </a:solidFill>
              </a:rPr>
              <a:t>pit</a:t>
            </a:r>
          </a:p>
          <a:p>
            <a:endParaRPr lang="en-US" sz="2000" b="1" i="1" dirty="0" smtClean="0">
              <a:solidFill>
                <a:srgbClr val="FF0000"/>
              </a:solidFill>
            </a:endParaRPr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H="1">
            <a:off x="6869112" y="1951037"/>
            <a:ext cx="1371600" cy="422440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UCT on </a:t>
            </a:r>
            <a:r>
              <a:rPr lang="en-US" sz="4000" dirty="0" err="1" smtClean="0"/>
              <a:t>Mancala</a:t>
            </a:r>
            <a:endParaRPr lang="en-US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2184400"/>
            <a:ext cx="9413874" cy="4338637"/>
          </a:xfrm>
        </p:spPr>
        <p:txBody>
          <a:bodyPr/>
          <a:lstStyle/>
          <a:p>
            <a:r>
              <a:rPr lang="en-US" dirty="0" smtClean="0"/>
              <a:t>We examine the three key components of UCT</a:t>
            </a:r>
          </a:p>
          <a:p>
            <a:pPr marL="1074738" lvl="1" indent="-571500">
              <a:buFont typeface="+mj-lt"/>
              <a:buAutoNum type="romanUcPeriod"/>
            </a:pPr>
            <a:r>
              <a:rPr lang="en-US" b="1" i="1" dirty="0" smtClean="0">
                <a:solidFill>
                  <a:srgbClr val="FF0000"/>
                </a:solidFill>
              </a:rPr>
              <a:t>Exploration vs. Exploitation</a:t>
            </a:r>
          </a:p>
          <a:p>
            <a:pPr marL="1074738" lvl="1" indent="-571500">
              <a:buFont typeface="+mj-lt"/>
              <a:buAutoNum type="romanUcPeriod"/>
            </a:pPr>
            <a:r>
              <a:rPr lang="en-US" b="1" i="1" dirty="0" smtClean="0">
                <a:solidFill>
                  <a:srgbClr val="FF0000"/>
                </a:solidFill>
              </a:rPr>
              <a:t>Random </a:t>
            </a:r>
            <a:r>
              <a:rPr lang="en-US" b="1" i="1" dirty="0" err="1">
                <a:solidFill>
                  <a:srgbClr val="FF0000"/>
                </a:solidFill>
              </a:rPr>
              <a:t>p</a:t>
            </a:r>
            <a:r>
              <a:rPr lang="en-US" b="1" i="1" dirty="0" err="1" smtClean="0">
                <a:solidFill>
                  <a:srgbClr val="FF0000"/>
                </a:solidFill>
              </a:rPr>
              <a:t>layouts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marL="1074738" lvl="1" indent="-571500">
              <a:buFont typeface="+mj-lt"/>
              <a:buAutoNum type="romanUcPeriod"/>
            </a:pPr>
            <a:r>
              <a:rPr lang="en-US" b="1" i="1" dirty="0" smtClean="0">
                <a:solidFill>
                  <a:srgbClr val="FF0000"/>
                </a:solidFill>
              </a:rPr>
              <a:t>Info backup: Averaging versus </a:t>
            </a:r>
            <a:r>
              <a:rPr lang="en-US" b="1" i="1" dirty="0" err="1" smtClean="0">
                <a:solidFill>
                  <a:srgbClr val="FF0000"/>
                </a:solidFill>
              </a:rPr>
              <a:t>minimax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lvl="1"/>
            <a:endParaRPr lang="en-US" dirty="0" smtClean="0"/>
          </a:p>
          <a:p>
            <a:r>
              <a:rPr lang="en-US" dirty="0" smtClean="0"/>
              <a:t>Insights lead to improved UCT player</a:t>
            </a:r>
          </a:p>
          <a:p>
            <a:r>
              <a:rPr lang="en-US" dirty="0" smtClean="0"/>
              <a:t>We then deploy the winning UCT agent in a novel partial game setting to understand </a:t>
            </a:r>
            <a:r>
              <a:rPr lang="en-US" i="1" dirty="0" smtClean="0">
                <a:solidFill>
                  <a:srgbClr val="FF0000"/>
                </a:solidFill>
              </a:rPr>
              <a:t>how</a:t>
            </a:r>
            <a:r>
              <a:rPr lang="en-US" dirty="0" smtClean="0"/>
              <a:t> it wins</a:t>
            </a:r>
          </a:p>
          <a:p>
            <a:pPr marL="1006475" lvl="2" indent="0">
              <a:buFont typeface="Wingdings" pitchFamily="2" charset="2"/>
              <a:buNone/>
            </a:pPr>
            <a:r>
              <a:rPr lang="en-US" dirty="0" smtClean="0"/>
              <a:t>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I) </a:t>
            </a:r>
            <a:r>
              <a:rPr lang="en-US" sz="3200" b="1" dirty="0" smtClean="0"/>
              <a:t>Full-Width versus Selective Search</a:t>
            </a:r>
          </a:p>
        </p:txBody>
      </p:sp>
      <p:pic>
        <p:nvPicPr>
          <p:cNvPr id="20483" name="Picture 9" descr="success-vs-c.pdf - Adobe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29312" r="5305" b="20900"/>
          <a:stretch>
            <a:fillRect/>
          </a:stretch>
        </p:blipFill>
        <p:spPr bwMode="auto">
          <a:xfrm>
            <a:off x="773113" y="2408238"/>
            <a:ext cx="5076825" cy="376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11913" y="3213100"/>
            <a:ext cx="358140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Vary the value of the </a:t>
            </a:r>
            <a:r>
              <a:rPr lang="en-US" sz="2400" b="1" dirty="0">
                <a:solidFill>
                  <a:srgbClr val="FF0000"/>
                </a:solidFill>
              </a:rPr>
              <a:t>exploration constant </a:t>
            </a:r>
            <a:r>
              <a:rPr lang="en-US" sz="2400" b="1" i="1" dirty="0">
                <a:solidFill>
                  <a:srgbClr val="FF0000"/>
                </a:solidFill>
              </a:rPr>
              <a:t>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and measure the win-rate of UCT against a standardized </a:t>
            </a:r>
            <a:r>
              <a:rPr lang="en-US" sz="2400" dirty="0" err="1">
                <a:solidFill>
                  <a:schemeClr val="tx1"/>
                </a:solidFill>
              </a:rPr>
              <a:t>Minimax</a:t>
            </a:r>
            <a:r>
              <a:rPr lang="en-US" sz="2400" dirty="0">
                <a:solidFill>
                  <a:schemeClr val="tx1"/>
                </a:solidFill>
              </a:rPr>
              <a:t> player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512" y="822325"/>
            <a:ext cx="21336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593" y="5076825"/>
            <a:ext cx="2611437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V="1">
            <a:off x="1458913" y="2865438"/>
            <a:ext cx="5181600" cy="271303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497513" y="5075238"/>
            <a:ext cx="1295400" cy="838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832100"/>
            <a:ext cx="3935412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1"/>
          <p:cNvSpPr/>
          <p:nvPr/>
        </p:nvSpPr>
        <p:spPr>
          <a:xfrm>
            <a:off x="2489200" y="2636838"/>
            <a:ext cx="228600" cy="22860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4" name="Straight Arrow Connector 23"/>
          <p:cNvCxnSpPr>
            <a:stCxn id="22" idx="5"/>
          </p:cNvCxnSpPr>
          <p:nvPr/>
        </p:nvCxnSpPr>
        <p:spPr>
          <a:xfrm>
            <a:off x="2684463" y="2832100"/>
            <a:ext cx="3435350" cy="11001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383338" y="1971675"/>
            <a:ext cx="3228974" cy="43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Optimal setting for </a:t>
            </a:r>
            <a:r>
              <a:rPr lang="en-US" sz="2400" b="1" i="1" dirty="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878" y="1985138"/>
            <a:ext cx="377348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18" y="2900362"/>
            <a:ext cx="606494" cy="25939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912" y="758909"/>
            <a:ext cx="2016375" cy="211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2" y="274637"/>
            <a:ext cx="5947022" cy="506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514" y="5380037"/>
            <a:ext cx="9389197" cy="1981200"/>
          </a:xfrm>
        </p:spPr>
        <p:txBody>
          <a:bodyPr/>
          <a:lstStyle/>
          <a:p>
            <a:pPr lvl="0"/>
            <a:r>
              <a:rPr lang="en-US" sz="2800" b="1" dirty="0" smtClean="0">
                <a:solidFill>
                  <a:srgbClr val="9999FF">
                    <a:lumMod val="50000"/>
                  </a:srgbClr>
                </a:solidFill>
              </a:rPr>
              <a:t>Lesson:</a:t>
            </a:r>
            <a:r>
              <a:rPr lang="en-US" sz="2800" b="1" i="1" dirty="0" smtClean="0">
                <a:solidFill>
                  <a:srgbClr val="9999FF">
                    <a:lumMod val="50000"/>
                  </a:srgbClr>
                </a:solidFill>
              </a:rPr>
              <a:t> UCT challenges general notion </a:t>
            </a:r>
            <a:r>
              <a:rPr lang="en-US" sz="2800" b="1" i="1" dirty="0">
                <a:solidFill>
                  <a:srgbClr val="9999FF">
                    <a:lumMod val="50000"/>
                  </a:srgbClr>
                </a:solidFill>
              </a:rPr>
              <a:t>that forward (i.e. unsafe) pruning is a bad </a:t>
            </a:r>
            <a:r>
              <a:rPr lang="en-US" sz="2800" b="1" i="1" dirty="0" smtClean="0">
                <a:solidFill>
                  <a:srgbClr val="9999FF">
                    <a:lumMod val="50000"/>
                  </a:srgbClr>
                </a:solidFill>
              </a:rPr>
              <a:t>idea in </a:t>
            </a:r>
            <a:r>
              <a:rPr lang="en-US" sz="2800" b="1" i="1" dirty="0">
                <a:solidFill>
                  <a:srgbClr val="9999FF">
                    <a:lumMod val="50000"/>
                  </a:srgbClr>
                </a:solidFill>
              </a:rPr>
              <a:t>game tree </a:t>
            </a:r>
            <a:r>
              <a:rPr lang="en-US" sz="2800" b="1" i="1" dirty="0" smtClean="0">
                <a:solidFill>
                  <a:srgbClr val="9999FF">
                    <a:lumMod val="50000"/>
                  </a:srgbClr>
                </a:solidFill>
              </a:rPr>
              <a:t>search – </a:t>
            </a:r>
            <a:r>
              <a:rPr lang="en-US" sz="2800" b="1" i="1" dirty="0">
                <a:solidFill>
                  <a:srgbClr val="FF0000"/>
                </a:solidFill>
              </a:rPr>
              <a:t>not necessarily </a:t>
            </a:r>
            <a:r>
              <a:rPr lang="en-US" sz="2800" b="1" i="1" dirty="0" smtClean="0">
                <a:solidFill>
                  <a:srgbClr val="FF0000"/>
                </a:solidFill>
              </a:rPr>
              <a:t>so! Smart exploration/exploitation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</a:rPr>
              <a:t>driven search can work.</a:t>
            </a:r>
          </a:p>
        </p:txBody>
      </p:sp>
      <p:sp>
        <p:nvSpPr>
          <p:cNvPr id="2" name="Rectangle 1"/>
          <p:cNvSpPr/>
          <p:nvPr/>
        </p:nvSpPr>
        <p:spPr>
          <a:xfrm>
            <a:off x="392112" y="970823"/>
            <a:ext cx="3505200" cy="2496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007D"/>
                </a:solidFill>
              </a:rPr>
              <a:t>Previous </a:t>
            </a:r>
            <a:r>
              <a:rPr lang="en-US" sz="2400" b="1" dirty="0">
                <a:solidFill>
                  <a:srgbClr val="00007D"/>
                </a:solidFill>
              </a:rPr>
              <a:t>experience </a:t>
            </a:r>
            <a:r>
              <a:rPr lang="en-US" sz="2400" b="1" dirty="0" smtClean="0">
                <a:solidFill>
                  <a:srgbClr val="00007D"/>
                </a:solidFill>
              </a:rPr>
              <a:t>game tree search: “</a:t>
            </a:r>
            <a:r>
              <a:rPr lang="en-US" sz="2400" b="1" dirty="0">
                <a:solidFill>
                  <a:srgbClr val="00007D"/>
                </a:solidFill>
              </a:rPr>
              <a:t>full width” + selective extensions outperforms </a:t>
            </a:r>
            <a:r>
              <a:rPr lang="en-US" sz="2400" b="1" dirty="0" smtClean="0">
                <a:solidFill>
                  <a:srgbClr val="00007D"/>
                </a:solidFill>
              </a:rPr>
              <a:t>“trying to be smart in node expansion.”</a:t>
            </a:r>
            <a:endParaRPr lang="en-US" sz="2400" dirty="0">
              <a:solidFill>
                <a:srgbClr val="00007D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935" y="2713037"/>
            <a:ext cx="1906753" cy="200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" y="3551237"/>
            <a:ext cx="2147529" cy="188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202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503238" y="503238"/>
            <a:ext cx="9109074" cy="1295399"/>
          </a:xfrm>
        </p:spPr>
        <p:txBody>
          <a:bodyPr/>
          <a:lstStyle/>
          <a:p>
            <a:r>
              <a:rPr lang="en-US" sz="3600" dirty="0" smtClean="0"/>
              <a:t>II) Random </a:t>
            </a:r>
            <a:r>
              <a:rPr lang="en-US" sz="3600" dirty="0" err="1" smtClean="0"/>
              <a:t>Playouts</a:t>
            </a:r>
            <a:r>
              <a:rPr lang="en-US" sz="3600" dirty="0" smtClean="0"/>
              <a:t> (Samples)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1646237"/>
            <a:ext cx="9413874" cy="4338637"/>
          </a:xfrm>
        </p:spPr>
        <p:txBody>
          <a:bodyPr/>
          <a:lstStyle/>
          <a:p>
            <a:r>
              <a:rPr lang="en-US" dirty="0" smtClean="0"/>
              <a:t>During search tree construction, UCT estimates the value of a newly added node using a “random </a:t>
            </a:r>
            <a:r>
              <a:rPr lang="en-US" dirty="0" err="1" smtClean="0"/>
              <a:t>playout</a:t>
            </a:r>
            <a:r>
              <a:rPr lang="en-US" dirty="0" smtClean="0"/>
              <a:t>” (resulting in a +1, -1, or 0).</a:t>
            </a:r>
          </a:p>
          <a:p>
            <a:r>
              <a:rPr lang="en-US" dirty="0"/>
              <a:t>Appeal: Very general. Don’t need to construct a </a:t>
            </a:r>
            <a:r>
              <a:rPr lang="en-US" dirty="0" smtClean="0"/>
              <a:t>board/state evaluation </a:t>
            </a:r>
            <a:r>
              <a:rPr lang="en-US" dirty="0"/>
              <a:t>function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But, random games look very different from actual games.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rgbClr val="FF0000"/>
                </a:solidFill>
              </a:rPr>
              <a:t>ny real info in the result of random play?</a:t>
            </a:r>
          </a:p>
          <a:p>
            <a:r>
              <a:rPr lang="en-US" dirty="0" smtClean="0"/>
              <a:t>A: </a:t>
            </a:r>
            <a:r>
              <a:rPr lang="en-US" b="1" i="1" dirty="0" smtClean="0">
                <a:solidFill>
                  <a:srgbClr val="008000"/>
                </a:solidFill>
              </a:rPr>
              <a:t>Yes, but it’s a very “faint” signal. Other aspects of UCT compensate.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Also, how many </a:t>
            </a:r>
            <a:r>
              <a:rPr lang="en-US" dirty="0" err="1" smtClean="0">
                <a:solidFill>
                  <a:schemeClr val="bg2"/>
                </a:solidFill>
              </a:rPr>
              <a:t>playouts</a:t>
            </a:r>
            <a:r>
              <a:rPr lang="en-US" dirty="0" smtClean="0">
                <a:solidFill>
                  <a:schemeClr val="bg2"/>
                </a:solidFill>
              </a:rPr>
              <a:t> (“samples”) per node? (surprise)</a:t>
            </a:r>
            <a:endParaRPr lang="en-US" dirty="0">
              <a:solidFill>
                <a:schemeClr val="bg2"/>
              </a:solidFill>
            </a:endParaRPr>
          </a:p>
          <a:p>
            <a:pPr marL="1006475" lvl="2" indent="0">
              <a:buFont typeface="Wingdings" pitchFamily="2" charset="2"/>
              <a:buNone/>
            </a:pPr>
            <a:r>
              <a:rPr lang="en-US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67954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Content Placeholder 3" descr="isoplot.pdf - Adobe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5" t="29340" r="6691" b="21220"/>
          <a:stretch>
            <a:fillRect/>
          </a:stretch>
        </p:blipFill>
        <p:spPr>
          <a:xfrm>
            <a:off x="315913" y="731837"/>
            <a:ext cx="6048375" cy="4648200"/>
          </a:xfrm>
        </p:spPr>
      </p:pic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04825" y="198437"/>
            <a:ext cx="8956674" cy="1066799"/>
          </a:xfrm>
        </p:spPr>
        <p:txBody>
          <a:bodyPr/>
          <a:lstStyle/>
          <a:p>
            <a:r>
              <a:rPr lang="en-US" sz="3600" b="1" dirty="0" smtClean="0"/>
              <a:t>How many samples per leaf is optimal?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96912" y="5552629"/>
            <a:ext cx="7696200" cy="112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Given a fixed budget, should we examine fewer nodes more carefully or more nodes, with each node </a:t>
            </a:r>
            <a:r>
              <a:rPr lang="en-US" sz="2400" dirty="0" smtClean="0">
                <a:solidFill>
                  <a:schemeClr val="tx1"/>
                </a:solidFill>
              </a:rPr>
              <a:t>evaluated less accurately?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144712" y="3322637"/>
            <a:ext cx="228600" cy="22860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363912" y="3932237"/>
            <a:ext cx="228600" cy="22860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11912" y="2238375"/>
            <a:ext cx="3433763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4000 nodes in tree, 5 </a:t>
            </a:r>
            <a:r>
              <a:rPr lang="en-US" sz="2400" dirty="0" err="1">
                <a:solidFill>
                  <a:schemeClr val="tx1"/>
                </a:solidFill>
              </a:rPr>
              <a:t>playouts</a:t>
            </a:r>
            <a:r>
              <a:rPr lang="en-US" sz="2400" dirty="0">
                <a:solidFill>
                  <a:schemeClr val="tx1"/>
                </a:solidFill>
              </a:rPr>
              <a:t> per node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559549" y="3398837"/>
            <a:ext cx="3433763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2000 nodes in tree, 10 </a:t>
            </a:r>
            <a:r>
              <a:rPr lang="en-US" sz="2400" dirty="0" err="1">
                <a:solidFill>
                  <a:schemeClr val="tx1"/>
                </a:solidFill>
              </a:rPr>
              <a:t>playouts</a:t>
            </a:r>
            <a:r>
              <a:rPr lang="en-US" sz="2400" dirty="0">
                <a:solidFill>
                  <a:schemeClr val="tx1"/>
                </a:solidFill>
              </a:rPr>
              <a:t> per node</a:t>
            </a:r>
          </a:p>
        </p:txBody>
      </p:sp>
      <p:cxnSp>
        <p:nvCxnSpPr>
          <p:cNvPr id="14" name="Straight Arrow Connector 13"/>
          <p:cNvCxnSpPr>
            <a:stCxn id="9" idx="6"/>
          </p:cNvCxnSpPr>
          <p:nvPr/>
        </p:nvCxnSpPr>
        <p:spPr>
          <a:xfrm flipV="1">
            <a:off x="2373312" y="2560637"/>
            <a:ext cx="4038600" cy="876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592512" y="3788568"/>
            <a:ext cx="2847975" cy="203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07232" y="5456237"/>
            <a:ext cx="9598025" cy="7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accent5">
                    <a:lumMod val="25000"/>
                  </a:schemeClr>
                </a:solidFill>
              </a:rPr>
              <a:t>It is better to quickly examine many nodes than to </a:t>
            </a:r>
            <a:r>
              <a:rPr lang="en-US" sz="2400" dirty="0" smtClean="0">
                <a:solidFill>
                  <a:schemeClr val="accent5">
                    <a:lumMod val="25000"/>
                  </a:schemeClr>
                </a:solidFill>
              </a:rPr>
              <a:t>get more random</a:t>
            </a:r>
          </a:p>
          <a:p>
            <a:r>
              <a:rPr lang="en-US" sz="2400" dirty="0" err="1" smtClean="0">
                <a:solidFill>
                  <a:schemeClr val="accent5">
                    <a:lumMod val="25000"/>
                  </a:schemeClr>
                </a:solidFill>
              </a:rPr>
              <a:t>playout</a:t>
            </a:r>
            <a:r>
              <a:rPr lang="en-US" sz="2400" dirty="0" smtClean="0">
                <a:solidFill>
                  <a:schemeClr val="accent5">
                    <a:lumMod val="25000"/>
                  </a:schemeClr>
                </a:solidFill>
              </a:rPr>
              <a:t> samples per node. </a:t>
            </a:r>
            <a:endParaRPr lang="en-US" sz="2400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54112" y="2027237"/>
            <a:ext cx="228600" cy="22860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382712" y="2027237"/>
            <a:ext cx="990600" cy="114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449512" y="1751806"/>
            <a:ext cx="2743200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a single </a:t>
            </a:r>
            <a:r>
              <a:rPr lang="en-US" sz="2000" b="1" dirty="0" err="1" smtClean="0">
                <a:solidFill>
                  <a:srgbClr val="FF0000"/>
                </a:solidFill>
              </a:rPr>
              <a:t>playout</a:t>
            </a:r>
            <a:r>
              <a:rPr lang="en-US" sz="2000" b="1" dirty="0" smtClean="0">
                <a:solidFill>
                  <a:srgbClr val="FF0000"/>
                </a:solidFill>
              </a:rPr>
              <a:t> per leaf optimal!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14386" y="6446837"/>
            <a:ext cx="9598025" cy="7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Lesson:</a:t>
            </a:r>
            <a:r>
              <a:rPr lang="en-US" sz="2400" b="1" i="1" dirty="0" smtClean="0">
                <a:solidFill>
                  <a:srgbClr val="FF0000"/>
                </a:solidFill>
              </a:rPr>
              <a:t> There is a weak but useful signal in random game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playout</a:t>
            </a:r>
            <a:r>
              <a:rPr lang="en-US" sz="2400" b="1" i="1" dirty="0" smtClean="0">
                <a:solidFill>
                  <a:srgbClr val="FF0000"/>
                </a:solidFill>
              </a:rPr>
              <a:t>. *** Single *** sample is enough.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/>
      <p:bldP spid="12" grpId="0"/>
      <p:bldP spid="17" grpId="0"/>
      <p:bldP spid="15" grpId="0" animBg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503238" y="350837"/>
            <a:ext cx="9074150" cy="1512887"/>
          </a:xfrm>
        </p:spPr>
        <p:txBody>
          <a:bodyPr/>
          <a:lstStyle/>
          <a:p>
            <a:r>
              <a:rPr lang="en-US" sz="4000" dirty="0"/>
              <a:t>III) </a:t>
            </a:r>
            <a:r>
              <a:rPr lang="en-US" sz="4000" dirty="0" smtClean="0"/>
              <a:t>Utility estimates </a:t>
            </a:r>
            <a:r>
              <a:rPr lang="en-US" sz="4000" dirty="0"/>
              <a:t>backup: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> </a:t>
            </a:r>
            <a:r>
              <a:rPr lang="en-US" sz="4000" dirty="0" smtClean="0"/>
              <a:t>    Averaging </a:t>
            </a:r>
            <a:r>
              <a:rPr lang="en-US" sz="4000" dirty="0"/>
              <a:t>versus </a:t>
            </a:r>
            <a:r>
              <a:rPr lang="en-US" sz="4000" dirty="0" err="1" smtClean="0"/>
              <a:t>Minimax</a:t>
            </a:r>
            <a:endParaRPr lang="en-US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2" y="2006599"/>
            <a:ext cx="9413874" cy="4364038"/>
          </a:xfrm>
        </p:spPr>
        <p:txBody>
          <a:bodyPr/>
          <a:lstStyle/>
          <a:p>
            <a:r>
              <a:rPr lang="en-US" dirty="0" smtClean="0"/>
              <a:t>UCT uses an averaging strategy to back-up reward values. What about using a </a:t>
            </a:r>
            <a:r>
              <a:rPr lang="en-US" dirty="0" err="1" smtClean="0"/>
              <a:t>minimax</a:t>
            </a:r>
            <a:r>
              <a:rPr lang="en-US" dirty="0" smtClean="0"/>
              <a:t> backup strategy?</a:t>
            </a:r>
          </a:p>
          <a:p>
            <a:r>
              <a:rPr lang="en-US" dirty="0" smtClean="0">
                <a:solidFill>
                  <a:schemeClr val="bg2"/>
                </a:solidFill>
              </a:rPr>
              <a:t>For random </a:t>
            </a:r>
            <a:r>
              <a:rPr lang="en-US" dirty="0" err="1" smtClean="0">
                <a:solidFill>
                  <a:schemeClr val="bg2"/>
                </a:solidFill>
              </a:rPr>
              <a:t>playout</a:t>
            </a:r>
            <a:r>
              <a:rPr lang="en-US" dirty="0" smtClean="0">
                <a:solidFill>
                  <a:schemeClr val="bg2"/>
                </a:solidFill>
              </a:rPr>
              <a:t> information (i.e., a very noisy reward signal) averaging is best.</a:t>
            </a:r>
          </a:p>
          <a:p>
            <a:r>
              <a:rPr lang="en-US" dirty="0" smtClean="0"/>
              <a:t>Confirmed on </a:t>
            </a:r>
            <a:r>
              <a:rPr lang="en-US" dirty="0" err="1" smtClean="0"/>
              <a:t>Mancala</a:t>
            </a:r>
            <a:r>
              <a:rPr lang="en-US" dirty="0" smtClean="0"/>
              <a:t> and with synthetic game tree model.</a:t>
            </a:r>
          </a:p>
        </p:txBody>
      </p:sp>
    </p:spTree>
    <p:extLst>
      <p:ext uri="{BB962C8B-B14F-4D97-AF65-F5344CB8AC3E}">
        <p14:creationId xmlns:p14="http://schemas.microsoft.com/office/powerpoint/2010/main" val="4071975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662" y="808037"/>
            <a:ext cx="9601200" cy="5105400"/>
          </a:xfrm>
        </p:spPr>
        <p:txBody>
          <a:bodyPr/>
          <a:lstStyle/>
          <a:p>
            <a:r>
              <a:rPr lang="en-US" sz="2800" b="1" dirty="0" smtClean="0"/>
              <a:t>Aside: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Related to “infamous” game tree pathology: Deeper </a:t>
            </a:r>
            <a:r>
              <a:rPr lang="en-US" sz="2800" b="1" dirty="0" err="1" smtClean="0">
                <a:solidFill>
                  <a:srgbClr val="FF0000"/>
                </a:solidFill>
              </a:rPr>
              <a:t>minimax</a:t>
            </a:r>
            <a:r>
              <a:rPr lang="en-US" sz="2800" b="1" dirty="0" smtClean="0">
                <a:solidFill>
                  <a:srgbClr val="FF0000"/>
                </a:solidFill>
              </a:rPr>
              <a:t> searches can lead to worse performance! (</a:t>
            </a:r>
            <a:r>
              <a:rPr lang="en-US" sz="2800" b="1" dirty="0" err="1" smtClean="0">
                <a:solidFill>
                  <a:srgbClr val="FF0000"/>
                </a:solidFill>
              </a:rPr>
              <a:t>Nau</a:t>
            </a:r>
            <a:r>
              <a:rPr lang="en-US" sz="2800" b="1" dirty="0" smtClean="0">
                <a:solidFill>
                  <a:srgbClr val="FF0000"/>
                </a:solidFill>
              </a:rPr>
              <a:t> 1982; Pearl 1983).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Phenomenon is related to very noisy heuristics --- such as random </a:t>
            </a:r>
            <a:r>
              <a:rPr lang="en-US" sz="2800" dirty="0" err="1" smtClean="0"/>
              <a:t>playout</a:t>
            </a:r>
            <a:r>
              <a:rPr lang="en-US" sz="2800" dirty="0" smtClean="0"/>
              <a:t> information.</a:t>
            </a:r>
          </a:p>
          <a:p>
            <a:pPr marL="0" indent="0">
              <a:buNone/>
            </a:pPr>
            <a:r>
              <a:rPr lang="en-US" sz="2800" dirty="0" err="1" smtClean="0"/>
              <a:t>Minimax</a:t>
            </a:r>
            <a:r>
              <a:rPr lang="en-US" sz="2800" dirty="0" smtClean="0"/>
              <a:t> uses heuristic estimates only from fringe of the explored tree --- ignoring any heuristic information from internal nodes.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UCT’s averaging over all nodes (including internal ones) can compensate for pathology and near-pathology effects.</a:t>
            </a:r>
          </a:p>
        </p:txBody>
      </p:sp>
    </p:spTree>
    <p:extLst>
      <p:ext uri="{BB962C8B-B14F-4D97-AF65-F5344CB8AC3E}">
        <p14:creationId xmlns:p14="http://schemas.microsoft.com/office/powerpoint/2010/main" val="464985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Improving over random </a:t>
            </a:r>
            <a:r>
              <a:rPr lang="en-US" sz="4000" dirty="0" err="1" smtClean="0"/>
              <a:t>playout</a:t>
            </a:r>
            <a:r>
              <a:rPr lang="en-US" sz="4000" dirty="0" smtClean="0"/>
              <a:t> info: Heuristic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Unlike Go, we </a:t>
            </a:r>
            <a:r>
              <a:rPr lang="en-US" i="1" dirty="0" smtClean="0"/>
              <a:t>do</a:t>
            </a:r>
            <a:r>
              <a:rPr lang="en-US" dirty="0" smtClean="0"/>
              <a:t> have a good heuristic available for </a:t>
            </a:r>
            <a:r>
              <a:rPr lang="en-US" dirty="0" err="1" smtClean="0"/>
              <a:t>Mancala</a:t>
            </a:r>
            <a:endParaRPr lang="en-US" dirty="0" smtClean="0"/>
          </a:p>
          <a:p>
            <a:pPr lvl="1"/>
            <a:r>
              <a:rPr lang="en-US" dirty="0" smtClean="0"/>
              <a:t>Replace </a:t>
            </a:r>
            <a:r>
              <a:rPr lang="en-US" dirty="0" err="1" smtClean="0"/>
              <a:t>playouts</a:t>
            </a:r>
            <a:r>
              <a:rPr lang="en-US" dirty="0" smtClean="0"/>
              <a:t> with heuristics: UCT</a:t>
            </a:r>
            <a:r>
              <a:rPr lang="en-US" baseline="-25000" dirty="0" smtClean="0"/>
              <a:t>H</a:t>
            </a:r>
          </a:p>
          <a:p>
            <a:r>
              <a:rPr lang="en-US" dirty="0" smtClean="0"/>
              <a:t>Heuristic much less noisy than random </a:t>
            </a:r>
            <a:r>
              <a:rPr lang="en-US" dirty="0" err="1" smtClean="0"/>
              <a:t>playout</a:t>
            </a:r>
            <a:r>
              <a:rPr lang="en-US" dirty="0" smtClean="0"/>
              <a:t>. Therefore, consider </a:t>
            </a:r>
            <a:r>
              <a:rPr lang="en-US" dirty="0" err="1" smtClean="0"/>
              <a:t>minimax</a:t>
            </a:r>
            <a:r>
              <a:rPr lang="en-US" dirty="0" smtClean="0"/>
              <a:t> backup. </a:t>
            </a:r>
          </a:p>
          <a:p>
            <a:pPr lvl="1"/>
            <a:r>
              <a:rPr lang="en-US" dirty="0" smtClean="0"/>
              <a:t>We call </a:t>
            </a:r>
            <a:r>
              <a:rPr lang="en-US" dirty="0"/>
              <a:t>it </a:t>
            </a:r>
            <a:r>
              <a:rPr lang="en-US" dirty="0" smtClean="0"/>
              <a:t>UCTMAX</a:t>
            </a:r>
            <a:r>
              <a:rPr lang="en-US" baseline="-25000" dirty="0" smtClean="0"/>
              <a:t>H</a:t>
            </a:r>
            <a:endParaRPr lang="en-US" baseline="-25000" dirty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Content Placeholder 3" descr="uct-uctmax-complete.pdf - Adobe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4" t="29620" r="7425" b="21220"/>
          <a:stretch>
            <a:fillRect/>
          </a:stretch>
        </p:blipFill>
        <p:spPr>
          <a:xfrm>
            <a:off x="696913" y="1265237"/>
            <a:ext cx="5257800" cy="4000500"/>
          </a:xfrm>
        </p:spPr>
      </p:pic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6483350" y="2103437"/>
            <a:ext cx="32766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Allow both algorithms to build the same sized trees and compare their win-rates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8313" y="5761037"/>
            <a:ext cx="9067799" cy="7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Lesson: When a state evaluation </a:t>
            </a: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heuristics </a:t>
            </a: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is </a:t>
            </a: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available, </a:t>
            </a: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use             </a:t>
            </a:r>
          </a:p>
          <a:p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en-US" sz="2400" b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minimax</a:t>
            </a: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back-up in conjunction with </a:t>
            </a: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UCT.</a:t>
            </a:r>
            <a:endParaRPr lang="en-US" sz="24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Upper Confidence bounds for Trees (UCT)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2184400"/>
            <a:ext cx="9074150" cy="5100638"/>
          </a:xfrm>
        </p:spPr>
        <p:txBody>
          <a:bodyPr>
            <a:normAutofit fontScale="92500"/>
          </a:bodyPr>
          <a:lstStyle/>
          <a:p>
            <a:pPr marL="377979" indent="-377979">
              <a:defRPr/>
            </a:pPr>
            <a:r>
              <a:rPr lang="en-US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The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UCT algorithm</a:t>
            </a:r>
            <a:r>
              <a:rPr lang="en-US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(</a:t>
            </a:r>
            <a:r>
              <a:rPr lang="en-US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Kocsis</a:t>
            </a:r>
            <a:r>
              <a:rPr lang="en-US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and </a:t>
            </a:r>
            <a:r>
              <a:rPr lang="en-US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Szepesvari</a:t>
            </a:r>
            <a:r>
              <a:rPr lang="en-US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, 2006), based on the UCB1 </a:t>
            </a:r>
            <a:r>
              <a:rPr lang="en-US" b="1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multi-armed bandit algorithm </a:t>
            </a:r>
            <a:r>
              <a:rPr lang="en-US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(Auer et al, 2002) has changed the landscape of game-playing programs in recent years.</a:t>
            </a:r>
          </a:p>
          <a:p>
            <a:pPr marL="818954" lvl="1" indent="-314982">
              <a:defRPr/>
            </a:pPr>
            <a:r>
              <a:rPr lang="en-US" dirty="0" smtClean="0"/>
              <a:t>First program capable of master level play in 9x9 Go (</a:t>
            </a:r>
            <a:r>
              <a:rPr lang="en-US" dirty="0" err="1" smtClean="0"/>
              <a:t>Gelly</a:t>
            </a:r>
            <a:r>
              <a:rPr lang="en-US" dirty="0" smtClean="0"/>
              <a:t> and Silver, 2007)</a:t>
            </a:r>
          </a:p>
          <a:p>
            <a:pPr marL="818954" lvl="1" indent="-314982">
              <a:defRPr/>
            </a:pPr>
            <a:r>
              <a:rPr lang="en-US" dirty="0" smtClean="0"/>
              <a:t>UCT-based agent is a two-time winner of the AAAI General Game Playing Contest (</a:t>
            </a:r>
            <a:r>
              <a:rPr lang="en-US" dirty="0" err="1" smtClean="0"/>
              <a:t>Finnsson</a:t>
            </a:r>
            <a:r>
              <a:rPr lang="en-US" dirty="0" smtClean="0"/>
              <a:t> and </a:t>
            </a:r>
            <a:r>
              <a:rPr lang="en-US" dirty="0" err="1" smtClean="0"/>
              <a:t>Bjornsson</a:t>
            </a:r>
            <a:r>
              <a:rPr lang="en-US" dirty="0" smtClean="0"/>
              <a:t>, 2008)</a:t>
            </a:r>
          </a:p>
          <a:p>
            <a:pPr marL="818954" lvl="1" indent="-314982">
              <a:defRPr/>
            </a:pPr>
            <a:r>
              <a:rPr lang="en-US" dirty="0" smtClean="0"/>
              <a:t>Also successful in </a:t>
            </a:r>
            <a:r>
              <a:rPr lang="en-US" dirty="0" err="1" smtClean="0"/>
              <a:t>Kriegspiel</a:t>
            </a:r>
            <a:r>
              <a:rPr lang="en-US" dirty="0" smtClean="0"/>
              <a:t> (</a:t>
            </a:r>
            <a:r>
              <a:rPr lang="en-US" dirty="0" err="1" smtClean="0"/>
              <a:t>Ciancarini</a:t>
            </a:r>
            <a:r>
              <a:rPr lang="en-US" dirty="0" smtClean="0"/>
              <a:t> and </a:t>
            </a:r>
            <a:r>
              <a:rPr lang="en-US" dirty="0" err="1" smtClean="0"/>
              <a:t>Favini</a:t>
            </a:r>
            <a:r>
              <a:rPr lang="en-US" dirty="0" smtClean="0"/>
              <a:t>, 2009) and real-time strategy games (</a:t>
            </a:r>
            <a:r>
              <a:rPr lang="en-US" dirty="0" err="1" smtClean="0"/>
              <a:t>Balla</a:t>
            </a:r>
            <a:r>
              <a:rPr lang="en-US" dirty="0" smtClean="0"/>
              <a:t> and Fern, 2009)</a:t>
            </a:r>
          </a:p>
          <a:p>
            <a:pPr marL="818954" lvl="1" indent="-314982">
              <a:defRPr/>
            </a:pPr>
            <a:r>
              <a:rPr lang="en-US" dirty="0" smtClean="0"/>
              <a:t>Key to Google’s </a:t>
            </a:r>
            <a:r>
              <a:rPr lang="en-US" dirty="0" err="1" smtClean="0"/>
              <a:t>AlphaGo</a:t>
            </a:r>
            <a:r>
              <a:rPr lang="en-US" dirty="0" smtClean="0"/>
              <a:t> success.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Final step: UCTMAX</a:t>
            </a:r>
            <a:r>
              <a:rPr lang="en-US" sz="4000" baseline="-25000" dirty="0" smtClean="0"/>
              <a:t>H</a:t>
            </a:r>
            <a:r>
              <a:rPr lang="en-US" sz="4000" dirty="0" smtClean="0"/>
              <a:t> versus </a:t>
            </a:r>
            <a:r>
              <a:rPr lang="en-US" sz="4000" dirty="0" err="1" smtClean="0"/>
              <a:t>Minimax</a:t>
            </a:r>
            <a:endParaRPr lang="en-US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2184400"/>
            <a:ext cx="8888412" cy="1900237"/>
          </a:xfrm>
        </p:spPr>
        <p:txBody>
          <a:bodyPr/>
          <a:lstStyle/>
          <a:p>
            <a:r>
              <a:rPr lang="en-US" dirty="0" smtClean="0"/>
              <a:t>We study the win-rate of UCTMAX</a:t>
            </a:r>
            <a:r>
              <a:rPr lang="en-US" baseline="-25000" dirty="0" smtClean="0"/>
              <a:t>H</a:t>
            </a:r>
            <a:r>
              <a:rPr lang="en-US" dirty="0" smtClean="0"/>
              <a:t> against </a:t>
            </a:r>
            <a:r>
              <a:rPr lang="en-US" dirty="0" err="1" smtClean="0"/>
              <a:t>Minimax</a:t>
            </a:r>
            <a:r>
              <a:rPr lang="en-US" dirty="0" smtClean="0"/>
              <a:t> players searching to various depths</a:t>
            </a:r>
          </a:p>
          <a:p>
            <a:pPr lvl="1"/>
            <a:r>
              <a:rPr lang="en-US" dirty="0" smtClean="0"/>
              <a:t>Both agents use the same state heuristic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42937" y="4156076"/>
            <a:ext cx="5967413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/>
          <a:lstStyle>
            <a:lvl1pPr marL="377825" indent="-377825" eaLnBrk="0"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3100" dirty="0">
                <a:solidFill>
                  <a:schemeClr val="tx1"/>
                </a:solidFill>
              </a:rPr>
              <a:t>We </a:t>
            </a:r>
            <a:r>
              <a:rPr lang="en-US" sz="3100" dirty="0" smtClean="0">
                <a:solidFill>
                  <a:schemeClr val="tx1"/>
                </a:solidFill>
              </a:rPr>
              <a:t>consider a </a:t>
            </a:r>
            <a:r>
              <a:rPr lang="en-US" sz="3100" dirty="0" smtClean="0">
                <a:solidFill>
                  <a:srgbClr val="FF0000"/>
                </a:solidFill>
              </a:rPr>
              <a:t>hybrid strategy</a:t>
            </a:r>
            <a:endParaRPr lang="en-US" sz="3100" dirty="0">
              <a:solidFill>
                <a:srgbClr val="FF0000"/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7097713" y="4918075"/>
            <a:ext cx="2667000" cy="2300288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7731125" y="4913313"/>
            <a:ext cx="1400175" cy="1206500"/>
          </a:xfrm>
          <a:prstGeom prst="triangle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40625" y="6637338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788275" y="6370638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029575" y="6813550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240713" y="6488113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431213" y="6924675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750300" y="6253163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791575" y="6886575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601075" y="6578600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982075" y="6578600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631113" y="6924675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201150" y="6918325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220075" y="6257925"/>
            <a:ext cx="381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9" name="Oval 18"/>
          <p:cNvSpPr/>
          <p:nvPr/>
        </p:nvSpPr>
        <p:spPr>
          <a:xfrm>
            <a:off x="7189788" y="4694238"/>
            <a:ext cx="2482850" cy="1511300"/>
          </a:xfrm>
          <a:prstGeom prst="ellips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001713" y="6069013"/>
            <a:ext cx="5257800" cy="6635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Region with no search traps, play UCTMAX</a:t>
            </a:r>
            <a:r>
              <a:rPr lang="en-US" sz="2000" baseline="-25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versus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Minimax</a:t>
            </a: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2" name="Straight Arrow Connector 21"/>
          <p:cNvCxnSpPr>
            <a:stCxn id="19" idx="2"/>
          </p:cNvCxnSpPr>
          <p:nvPr/>
        </p:nvCxnSpPr>
        <p:spPr>
          <a:xfrm flipH="1">
            <a:off x="6030913" y="5449888"/>
            <a:ext cx="1158875" cy="619125"/>
          </a:xfrm>
          <a:prstGeom prst="straightConnector1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01713" y="6883400"/>
            <a:ext cx="5257800" cy="665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Region with search traps, play MM-16 versus MM-16</a:t>
            </a:r>
          </a:p>
        </p:txBody>
      </p:sp>
      <p:sp>
        <p:nvSpPr>
          <p:cNvPr id="25" name="Oval 24"/>
          <p:cNvSpPr/>
          <p:nvPr/>
        </p:nvSpPr>
        <p:spPr>
          <a:xfrm>
            <a:off x="7059613" y="6256338"/>
            <a:ext cx="2743200" cy="103663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 flipH="1">
            <a:off x="6259513" y="6775450"/>
            <a:ext cx="8001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3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503238" y="503238"/>
            <a:ext cx="9290399" cy="1371599"/>
          </a:xfrm>
        </p:spPr>
        <p:txBody>
          <a:bodyPr/>
          <a:lstStyle/>
          <a:p>
            <a:r>
              <a:rPr lang="en-US" sz="3200" b="1" dirty="0" err="1" smtClean="0"/>
              <a:t>Mancala</a:t>
            </a:r>
            <a:r>
              <a:rPr lang="en-US" sz="3200" b="1" dirty="0" smtClean="0"/>
              <a:t>: </a:t>
            </a:r>
            <a:br>
              <a:rPr lang="en-US" sz="3200" b="1" dirty="0" smtClean="0"/>
            </a:br>
            <a:r>
              <a:rPr lang="en-US" sz="3200" b="1" dirty="0" smtClean="0"/>
              <a:t>UCTMAX</a:t>
            </a:r>
            <a:r>
              <a:rPr lang="en-US" sz="3200" b="1" baseline="-25000" dirty="0" smtClean="0"/>
              <a:t>H</a:t>
            </a:r>
            <a:r>
              <a:rPr lang="en-US" sz="3200" b="1" dirty="0" smtClean="0"/>
              <a:t> vs. </a:t>
            </a:r>
            <a:r>
              <a:rPr lang="en-US" sz="3200" b="1" dirty="0" err="1" smtClean="0"/>
              <a:t>Minimax</a:t>
            </a:r>
            <a:r>
              <a:rPr lang="en-US" sz="3200" b="1" dirty="0" smtClean="0"/>
              <a:t> (w. alpha-beta)</a:t>
            </a:r>
            <a:endParaRPr lang="en-US" sz="2800" i="1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457824"/>
              </p:ext>
            </p:extLst>
          </p:nvPr>
        </p:nvGraphicFramePr>
        <p:xfrm>
          <a:off x="503238" y="2184400"/>
          <a:ext cx="9074150" cy="338356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14830"/>
                <a:gridCol w="1814830"/>
                <a:gridCol w="1814830"/>
                <a:gridCol w="1814830"/>
                <a:gridCol w="1814830"/>
              </a:tblGrid>
              <a:tr h="100592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Minimax</a:t>
                      </a:r>
                      <a:r>
                        <a:rPr lang="en-US" sz="2000" dirty="0" smtClean="0"/>
                        <a:t> Look-ahead</a:t>
                      </a:r>
                      <a:r>
                        <a:rPr lang="en-US" sz="2000" baseline="0" dirty="0" smtClean="0"/>
                        <a:t> Depth</a:t>
                      </a:r>
                      <a:endParaRPr lang="en-US" sz="2000" dirty="0"/>
                    </a:p>
                  </a:txBody>
                  <a:tcPr marT="45724" marB="45724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Win-rate of UCTMAX</a:t>
                      </a:r>
                      <a:r>
                        <a:rPr lang="en-US" sz="2000" baseline="-25000" dirty="0" smtClean="0"/>
                        <a:t>H</a:t>
                      </a:r>
                      <a:endParaRPr lang="en-US" sz="2000" baseline="-25000" dirty="0"/>
                    </a:p>
                  </a:txBody>
                  <a:tcPr marT="45724" marB="45724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6273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marT="45724" marB="45724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 Pits, 4 Stones per Pit</a:t>
                      </a:r>
                      <a:endParaRPr lang="en-US" sz="2000" dirty="0"/>
                    </a:p>
                  </a:txBody>
                  <a:tcPr marT="45724" marB="45724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 Pits, 6</a:t>
                      </a:r>
                      <a:r>
                        <a:rPr lang="en-US" sz="2000" baseline="0" dirty="0" smtClean="0"/>
                        <a:t> Stones per Pit</a:t>
                      </a:r>
                      <a:endParaRPr lang="en-US" sz="2000" dirty="0"/>
                    </a:p>
                  </a:txBody>
                  <a:tcPr marT="45724" marB="45724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396273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Hybrid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Hybrid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marT="45724" marB="45724" anchor="ctr"/>
                </a:tc>
              </a:tr>
              <a:tr h="3962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k = 6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0.76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0.72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0.71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0.68</a:t>
                      </a:r>
                      <a:endParaRPr lang="en-US" sz="2000" dirty="0"/>
                    </a:p>
                  </a:txBody>
                  <a:tcPr marT="45724" marB="45724" anchor="ctr"/>
                </a:tc>
              </a:tr>
              <a:tr h="3962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k = 8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0.76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0.71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0.71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0.67</a:t>
                      </a:r>
                      <a:endParaRPr lang="en-US" sz="2000" dirty="0"/>
                    </a:p>
                  </a:txBody>
                  <a:tcPr marT="45724" marB="45724" anchor="ctr"/>
                </a:tc>
              </a:tr>
              <a:tr h="3962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k = 10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0.75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0.65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0.69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0.65</a:t>
                      </a:r>
                      <a:endParaRPr lang="en-US" sz="2000" dirty="0"/>
                    </a:p>
                  </a:txBody>
                  <a:tcPr marT="45724" marB="45724" anchor="ctr"/>
                </a:tc>
              </a:tr>
              <a:tr h="3962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k = 12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0.67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0.61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0.66</a:t>
                      </a:r>
                      <a:endParaRPr lang="en-US" sz="2000" dirty="0"/>
                    </a:p>
                  </a:txBody>
                  <a:tcPr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0.61</a:t>
                      </a:r>
                      <a:endParaRPr lang="en-US" sz="2000" dirty="0"/>
                    </a:p>
                  </a:txBody>
                  <a:tcPr marT="45724" marB="45724" anchor="ctr"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4441825" y="3856038"/>
            <a:ext cx="1219200" cy="1951037"/>
          </a:xfrm>
          <a:prstGeom prst="ellips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829300" y="6019962"/>
            <a:ext cx="3935412" cy="43582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UCTMAX</a:t>
            </a:r>
            <a:r>
              <a:rPr lang="en-US" sz="2400" baseline="-25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outperforms MM</a:t>
            </a:r>
            <a:endParaRPr lang="en-US" sz="2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514372" y="5519889"/>
            <a:ext cx="1202340" cy="500073"/>
          </a:xfrm>
          <a:prstGeom prst="straightConnector1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625725" y="3856038"/>
            <a:ext cx="1219200" cy="195103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9673" y="6019962"/>
            <a:ext cx="5029199" cy="435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UCTMAX</a:t>
            </a:r>
            <a:r>
              <a:rPr lang="en-US" sz="2400" baseline="-25000" dirty="0">
                <a:solidFill>
                  <a:srgbClr val="FF0000"/>
                </a:solidFill>
              </a:rPr>
              <a:t>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hybrid outperforms+ MM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525713" y="5519889"/>
            <a:ext cx="278560" cy="46420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5950" y="6595793"/>
            <a:ext cx="9437687" cy="779316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Note: exactly same number of nodes expanded.</a:t>
            </a:r>
          </a:p>
          <a:p>
            <a:pPr>
              <a:defRPr/>
            </a:pPr>
            <a:r>
              <a:rPr lang="en-US" sz="2400" b="1" i="1" dirty="0" smtClean="0">
                <a:solidFill>
                  <a:srgbClr val="FF0000"/>
                </a:solidFill>
              </a:rPr>
              <a:t>Difference fully due to exploration / exploitation strategy of UCT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168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1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544512" y="350837"/>
            <a:ext cx="9109074" cy="1143000"/>
          </a:xfrm>
        </p:spPr>
        <p:txBody>
          <a:bodyPr/>
          <a:lstStyle/>
          <a:p>
            <a:r>
              <a:rPr lang="en-US" sz="4000" dirty="0" smtClean="0"/>
              <a:t>UCT recap: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2" y="1341437"/>
            <a:ext cx="9372600" cy="4800600"/>
          </a:xfrm>
        </p:spPr>
        <p:txBody>
          <a:bodyPr/>
          <a:lstStyle/>
          <a:p>
            <a:r>
              <a:rPr lang="en-US" dirty="0" smtClean="0"/>
              <a:t>First head-to-head comparison UCT vs. </a:t>
            </a:r>
            <a:r>
              <a:rPr lang="en-US" dirty="0" err="1" smtClean="0"/>
              <a:t>Minimax</a:t>
            </a:r>
            <a:r>
              <a:rPr lang="en-US" dirty="0" smtClean="0"/>
              <a:t> and first competitive domain.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Multi-armed bandit inspired game tree exploration is effective.</a:t>
            </a:r>
          </a:p>
          <a:p>
            <a:r>
              <a:rPr lang="en-US" dirty="0" smtClean="0"/>
              <a:t>Random </a:t>
            </a:r>
            <a:r>
              <a:rPr lang="en-US" dirty="0" err="1" smtClean="0"/>
              <a:t>playouts</a:t>
            </a:r>
            <a:r>
              <a:rPr lang="en-US" dirty="0" smtClean="0"/>
              <a:t> (fully domain-independent) contain weak but useful information. Averaging backup of UCT is the right strategy.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When domain information is available, use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UCTMAX</a:t>
            </a:r>
            <a:r>
              <a:rPr lang="en-US" baseline="-25000" dirty="0">
                <a:solidFill>
                  <a:schemeClr val="accent1">
                    <a:lumMod val="75000"/>
                  </a:schemeClr>
                </a:solidFill>
              </a:rPr>
              <a:t>H </a:t>
            </a:r>
            <a:r>
              <a:rPr lang="en-US" baseline="-25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Outperforms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Minimax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given exactly the same information and # node expansions.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But, what about Chess?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dirty="0" smtClean="0"/>
              <a:t>What is it about the nature of the Chess search space that makes it so difficult for sampling-style algorithms, such as UCT?</a:t>
            </a:r>
          </a:p>
          <a:p>
            <a:pPr marL="0" indent="0" algn="ctr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We will look at the role of (shallow) search traps</a:t>
            </a:r>
          </a:p>
          <a:p>
            <a:pPr marL="818954" lvl="1" indent="-314982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76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solidFill>
                  <a:srgbClr val="FF0000"/>
                </a:solidFill>
              </a:rPr>
              <a:t>Search Traps</a:t>
            </a:r>
          </a:p>
        </p:txBody>
      </p:sp>
      <p:pic>
        <p:nvPicPr>
          <p:cNvPr id="13315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7513" y="2103438"/>
            <a:ext cx="6172200" cy="4900612"/>
          </a:xfrm>
        </p:spPr>
      </p:pic>
      <p:sp>
        <p:nvSpPr>
          <p:cNvPr id="10" name="TextBox 9"/>
          <p:cNvSpPr txBox="1"/>
          <p:nvPr/>
        </p:nvSpPr>
        <p:spPr>
          <a:xfrm>
            <a:off x="5532438" y="1606550"/>
            <a:ext cx="2971800" cy="7794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Level-3 search trap</a:t>
            </a:r>
            <a:r>
              <a:rPr lang="en-US" sz="2400" dirty="0">
                <a:solidFill>
                  <a:schemeClr val="tx1"/>
                </a:solidFill>
              </a:rPr>
              <a:t> for white</a:t>
            </a:r>
          </a:p>
        </p:txBody>
      </p:sp>
      <p:sp>
        <p:nvSpPr>
          <p:cNvPr id="13317" name="TextBox 10"/>
          <p:cNvSpPr txBox="1">
            <a:spLocks noChangeArrowheads="1"/>
          </p:cNvSpPr>
          <p:nvPr/>
        </p:nvSpPr>
        <p:spPr bwMode="auto">
          <a:xfrm>
            <a:off x="2678113" y="1706563"/>
            <a:ext cx="1878012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State at risk</a:t>
            </a:r>
          </a:p>
        </p:txBody>
      </p:sp>
    </p:spTree>
    <p:extLst>
      <p:ext uri="{BB962C8B-B14F-4D97-AF65-F5344CB8AC3E}">
        <p14:creationId xmlns:p14="http://schemas.microsoft.com/office/powerpoint/2010/main" val="2122350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solidFill>
                  <a:srgbClr val="FF0000"/>
                </a:solidFill>
              </a:rPr>
              <a:t>Search Traps in Chess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half" idx="1"/>
          </p:nvPr>
        </p:nvSpPr>
        <p:spPr>
          <a:xfrm>
            <a:off x="503238" y="2184400"/>
            <a:ext cx="4452937" cy="1062038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en-US" sz="2400" smtClean="0"/>
              <a:t>Random Chess Positions</a:t>
            </a:r>
          </a:p>
        </p:txBody>
      </p:sp>
      <p:sp>
        <p:nvSpPr>
          <p:cNvPr id="14340" name="Content Placeholder 3"/>
          <p:cNvSpPr>
            <a:spLocks noGrp="1"/>
          </p:cNvSpPr>
          <p:nvPr>
            <p:ph sz="half" idx="2"/>
          </p:nvPr>
        </p:nvSpPr>
        <p:spPr>
          <a:xfrm>
            <a:off x="5124450" y="2184400"/>
            <a:ext cx="4452938" cy="985838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en-US" sz="2400" smtClean="0"/>
              <a:t>Positions from GM Games</a:t>
            </a:r>
          </a:p>
        </p:txBody>
      </p:sp>
      <p:pic>
        <p:nvPicPr>
          <p:cNvPr id="1434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3017838"/>
            <a:ext cx="4781550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3163888"/>
            <a:ext cx="479107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2982" y="6370637"/>
            <a:ext cx="949642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1"/>
                </a:solidFill>
              </a:rPr>
              <a:t>S</a:t>
            </a:r>
            <a:r>
              <a:rPr lang="en-US" sz="2400" b="1" i="1" dirty="0" smtClean="0">
                <a:solidFill>
                  <a:schemeClr val="tx1"/>
                </a:solidFill>
              </a:rPr>
              <a:t>earch </a:t>
            </a:r>
            <a:r>
              <a:rPr lang="en-US" sz="2400" b="1" i="1" dirty="0">
                <a:solidFill>
                  <a:schemeClr val="tx1"/>
                </a:solidFill>
              </a:rPr>
              <a:t>traps in Chess are </a:t>
            </a:r>
            <a:r>
              <a:rPr lang="en-US" sz="2400" b="1" i="1" dirty="0">
                <a:solidFill>
                  <a:srgbClr val="FF0000"/>
                </a:solidFill>
              </a:rPr>
              <a:t>sprinkled throughout </a:t>
            </a:r>
            <a:r>
              <a:rPr lang="en-US" sz="2400" b="1" i="1" dirty="0" smtClean="0">
                <a:solidFill>
                  <a:srgbClr val="FF0000"/>
                </a:solidFill>
              </a:rPr>
              <a:t> the </a:t>
            </a:r>
            <a:r>
              <a:rPr lang="en-US" sz="2400" b="1" i="1" dirty="0">
                <a:solidFill>
                  <a:srgbClr val="FF0000"/>
                </a:solidFill>
              </a:rPr>
              <a:t>search </a:t>
            </a:r>
            <a:r>
              <a:rPr lang="en-US" sz="2400" b="1" i="1" dirty="0" smtClean="0">
                <a:solidFill>
                  <a:srgbClr val="FF0000"/>
                </a:solidFill>
              </a:rPr>
              <a:t>space.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4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Identifying Traps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Given the ubiquity of traps in Chess, how good is UCT at detecting them?</a:t>
            </a:r>
          </a:p>
          <a:p>
            <a:pPr lvl="1"/>
            <a:r>
              <a:rPr lang="en-US" smtClean="0"/>
              <a:t>Run UCT search on states at risk</a:t>
            </a:r>
          </a:p>
          <a:p>
            <a:pPr lvl="1"/>
            <a:r>
              <a:rPr lang="en-US" smtClean="0"/>
              <a:t>Examine the values to which the utilities of the children of the root node converge</a:t>
            </a:r>
          </a:p>
          <a:p>
            <a:pPr lvl="1"/>
            <a:r>
              <a:rPr lang="en-US" smtClean="0"/>
              <a:t>Compare this to the recommendations of a deep Minimax search (the ‘gold-standard’)</a:t>
            </a:r>
          </a:p>
        </p:txBody>
      </p:sp>
    </p:spTree>
    <p:extLst>
      <p:ext uri="{BB962C8B-B14F-4D97-AF65-F5344CB8AC3E}">
        <p14:creationId xmlns:p14="http://schemas.microsoft.com/office/powerpoint/2010/main" val="1442058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Identifying Traps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8313" y="3322638"/>
          <a:ext cx="9074152" cy="1981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68538"/>
                <a:gridCol w="2268538"/>
                <a:gridCol w="2268538"/>
                <a:gridCol w="2268538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UCT-best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Minimax</a:t>
                      </a:r>
                      <a:r>
                        <a:rPr lang="en-US" dirty="0" smtClean="0"/>
                        <a:t>-best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Trap move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Level-1 trap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-0.083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-0.092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-0.250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Level-3 trap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+0.020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+0.013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-0.012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Level-5 trap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-0.056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-0.063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-0.066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Level-7</a:t>
                      </a:r>
                      <a:r>
                        <a:rPr lang="en-US" baseline="0" dirty="0" smtClean="0"/>
                        <a:t> trap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+0.011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+0.009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+0.004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2906713" y="2924175"/>
            <a:ext cx="1905000" cy="266700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1163" y="1951038"/>
            <a:ext cx="28956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Utility of move that UCT thinks is the best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2678113" y="2636838"/>
            <a:ext cx="6858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5116513" y="2865438"/>
            <a:ext cx="2133600" cy="278923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5494338" y="2408238"/>
            <a:ext cx="6858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49613" y="1600200"/>
            <a:ext cx="31242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Utility assigned by UCT to the move deemed best by Minimax</a:t>
            </a:r>
          </a:p>
        </p:txBody>
      </p:sp>
      <p:sp>
        <p:nvSpPr>
          <p:cNvPr id="15" name="Oval 14"/>
          <p:cNvSpPr/>
          <p:nvPr/>
        </p:nvSpPr>
        <p:spPr>
          <a:xfrm>
            <a:off x="7554913" y="2865438"/>
            <a:ext cx="1828800" cy="2789237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8466138" y="2408238"/>
            <a:ext cx="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904038" y="1417637"/>
            <a:ext cx="3124200" cy="103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Utility assigned by UCT to the trap </a:t>
            </a:r>
            <a:r>
              <a:rPr lang="en-US" sz="2200" dirty="0" smtClean="0">
                <a:solidFill>
                  <a:schemeClr val="tx1"/>
                </a:solidFill>
              </a:rPr>
              <a:t>move. 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True utility: -1</a:t>
            </a:r>
            <a:endParaRPr lang="en-US" sz="220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-28575" y="3932238"/>
            <a:ext cx="57308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-28575" y="5151438"/>
            <a:ext cx="57308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9507538" y="3932238"/>
            <a:ext cx="573087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9507538" y="5137150"/>
            <a:ext cx="573087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11163" y="5837238"/>
            <a:ext cx="909637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For very shallow traps, UCT has little trouble distinguishing between good and bad moves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92112" y="6657974"/>
            <a:ext cx="909637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With deeper traps, good and bad moves start looking the same to </a:t>
            </a:r>
            <a:r>
              <a:rPr lang="en-US" sz="2400" b="1" dirty="0" smtClean="0">
                <a:solidFill>
                  <a:srgbClr val="FF0000"/>
                </a:solidFill>
              </a:rPr>
              <a:t>UCT. UCT will start making fatal mistakes.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87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  <p:bldP spid="14" grpId="0"/>
      <p:bldP spid="15" grpId="0" animBg="1"/>
      <p:bldP spid="18" grpId="0"/>
      <p:bldP spid="30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2" y="579437"/>
            <a:ext cx="7162800" cy="6275758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78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>
            <a:noFill/>
          </a:ln>
          <a:extLst/>
        </p:spPr>
      </p:pic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544512" y="350837"/>
            <a:ext cx="9109074" cy="1143000"/>
          </a:xfrm>
        </p:spPr>
        <p:txBody>
          <a:bodyPr/>
          <a:lstStyle/>
          <a:p>
            <a:r>
              <a:rPr lang="en-US" sz="4000" dirty="0" smtClean="0"/>
              <a:t>UCT conclusions: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512" y="1265237"/>
            <a:ext cx="9525000" cy="4800600"/>
          </a:xfrm>
        </p:spPr>
        <p:txBody>
          <a:bodyPr/>
          <a:lstStyle/>
          <a:p>
            <a:r>
              <a:rPr lang="en-US" dirty="0" smtClean="0"/>
              <a:t>Promising alternative to </a:t>
            </a:r>
            <a:r>
              <a:rPr lang="en-US" dirty="0" err="1" smtClean="0"/>
              <a:t>minimax</a:t>
            </a:r>
            <a:r>
              <a:rPr lang="en-US" dirty="0" smtClean="0"/>
              <a:t> for adversarial search.</a:t>
            </a:r>
          </a:p>
          <a:p>
            <a:r>
              <a:rPr lang="en-US" dirty="0" smtClean="0"/>
              <a:t>Highly domain-independent.</a:t>
            </a:r>
          </a:p>
          <a:p>
            <a:r>
              <a:rPr lang="en-US" dirty="0" smtClean="0"/>
              <a:t>Hybrid strategies needed when search traps are present.</a:t>
            </a:r>
          </a:p>
          <a:p>
            <a:r>
              <a:rPr lang="en-US" dirty="0" smtClean="0"/>
              <a:t>Currently exploring applications to generic reasoning using SAT and QBF.</a:t>
            </a:r>
          </a:p>
          <a:p>
            <a:r>
              <a:rPr lang="en-US" dirty="0" smtClean="0"/>
              <a:t>Also, applications in general optimization and constraint reasoning.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The exploration-exploitation strategy has potential in any branching search setting!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7833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Understanding 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2184400"/>
            <a:ext cx="9185274" cy="4262437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Despite its impressive track record, our current understanding of UCT is mostly anecdotal.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Our work focuses on gaining better insights into UCT by studying its behavior in search spaces where comparisons to </a:t>
            </a:r>
            <a:r>
              <a:rPr lang="en-US" i="1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Minimax</a:t>
            </a:r>
            <a:r>
              <a:rPr lang="en-US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search are feasible.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59" y="1112837"/>
            <a:ext cx="8517801" cy="537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20912" y="6523037"/>
            <a:ext cx="5038725" cy="8683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“Find the best slot machine”</a:t>
            </a:r>
          </a:p>
          <a:p>
            <a:pPr algn="ctr">
              <a:buClrTx/>
              <a:buFontTx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--- while trying to make as much</a:t>
            </a:r>
          </a:p>
          <a:p>
            <a:pPr algn="ctr">
              <a:buClrTx/>
              <a:buFontTx/>
              <a:buNone/>
              <a:defRPr/>
            </a:pPr>
            <a:r>
              <a:rPr lang="en-US" b="1" dirty="0">
                <a:solidFill>
                  <a:srgbClr val="FF0000"/>
                </a:solidFill>
              </a:rPr>
              <a:t>money as possible</a:t>
            </a:r>
          </a:p>
        </p:txBody>
      </p:sp>
    </p:spTree>
    <p:extLst>
      <p:ext uri="{BB962C8B-B14F-4D97-AF65-F5344CB8AC3E}">
        <p14:creationId xmlns:p14="http://schemas.microsoft.com/office/powerpoint/2010/main" val="2996245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1"/>
          <p:cNvSpPr>
            <a:spLocks noChangeArrowheads="1"/>
          </p:cNvSpPr>
          <p:nvPr/>
        </p:nvSpPr>
        <p:spPr bwMode="auto">
          <a:xfrm>
            <a:off x="2741613" y="1951038"/>
            <a:ext cx="914400" cy="914400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9000" tIns="69840" rIns="99000" bIns="54000" anchor="ctr" anchorCtr="1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>
                <a:solidFill>
                  <a:srgbClr val="000000"/>
                </a:solidFill>
                <a:cs typeface="Arial Unicode MS" charset="0"/>
              </a:rPr>
              <a:t>s</a:t>
            </a:r>
          </a:p>
        </p:txBody>
      </p:sp>
      <p:sp>
        <p:nvSpPr>
          <p:cNvPr id="3074" name="Oval 2"/>
          <p:cNvSpPr>
            <a:spLocks noChangeArrowheads="1"/>
          </p:cNvSpPr>
          <p:nvPr/>
        </p:nvSpPr>
        <p:spPr bwMode="auto">
          <a:xfrm>
            <a:off x="912813" y="3779838"/>
            <a:ext cx="914400" cy="914400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Oval 3"/>
          <p:cNvSpPr>
            <a:spLocks noChangeArrowheads="1"/>
          </p:cNvSpPr>
          <p:nvPr/>
        </p:nvSpPr>
        <p:spPr bwMode="auto">
          <a:xfrm>
            <a:off x="2741613" y="3779838"/>
            <a:ext cx="914400" cy="914400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4570413" y="3779838"/>
            <a:ext cx="914400" cy="914400"/>
          </a:xfrm>
          <a:prstGeom prst="ellipse">
            <a:avLst/>
          </a:prstGeom>
          <a:solidFill>
            <a:srgbClr val="DC23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9000" tIns="69840" rIns="99000" bIns="54000" anchor="ctr" anchorCtr="1"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400" dirty="0">
                <a:solidFill>
                  <a:srgbClr val="000000"/>
                </a:solidFill>
                <a:cs typeface="Arial Unicode MS" charset="0"/>
              </a:rPr>
              <a:t>s'</a:t>
            </a:r>
          </a:p>
        </p:txBody>
      </p:sp>
      <p:sp>
        <p:nvSpPr>
          <p:cNvPr id="3077" name="Freeform 5"/>
          <p:cNvSpPr>
            <a:spLocks/>
          </p:cNvSpPr>
          <p:nvPr/>
        </p:nvSpPr>
        <p:spPr bwMode="auto">
          <a:xfrm>
            <a:off x="1368425" y="2865438"/>
            <a:ext cx="1831975" cy="914400"/>
          </a:xfrm>
          <a:custGeom>
            <a:avLst/>
            <a:gdLst>
              <a:gd name="T0" fmla="*/ 2147483647 w 5089"/>
              <a:gd name="T1" fmla="*/ 0 h 2541"/>
              <a:gd name="T2" fmla="*/ 0 w 5089"/>
              <a:gd name="T3" fmla="*/ 2147483647 h 254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089" h="2541">
                <a:moveTo>
                  <a:pt x="5088" y="0"/>
                </a:moveTo>
                <a:lnTo>
                  <a:pt x="0" y="2540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Freeform 6"/>
          <p:cNvSpPr>
            <a:spLocks/>
          </p:cNvSpPr>
          <p:nvPr/>
        </p:nvSpPr>
        <p:spPr bwMode="auto">
          <a:xfrm>
            <a:off x="3198813" y="2865438"/>
            <a:ext cx="1587" cy="914400"/>
          </a:xfrm>
          <a:custGeom>
            <a:avLst/>
            <a:gdLst>
              <a:gd name="T0" fmla="*/ 0 w 5"/>
              <a:gd name="T1" fmla="*/ 0 h 2541"/>
              <a:gd name="T2" fmla="*/ 127943305 w 5"/>
              <a:gd name="T3" fmla="*/ 2147483647 h 254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" h="2541">
                <a:moveTo>
                  <a:pt x="0" y="0"/>
                </a:moveTo>
                <a:lnTo>
                  <a:pt x="4" y="2540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" name="Freeform 7"/>
          <p:cNvSpPr>
            <a:spLocks/>
          </p:cNvSpPr>
          <p:nvPr/>
        </p:nvSpPr>
        <p:spPr bwMode="auto">
          <a:xfrm>
            <a:off x="3198813" y="2865438"/>
            <a:ext cx="1828800" cy="914400"/>
          </a:xfrm>
          <a:custGeom>
            <a:avLst/>
            <a:gdLst>
              <a:gd name="T0" fmla="*/ 0 w 5081"/>
              <a:gd name="T1" fmla="*/ 0 h 2541"/>
              <a:gd name="T2" fmla="*/ 2147483647 w 5081"/>
              <a:gd name="T3" fmla="*/ 2147483647 h 254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081" h="2541">
                <a:moveTo>
                  <a:pt x="0" y="0"/>
                </a:moveTo>
                <a:lnTo>
                  <a:pt x="5080" y="2540"/>
                </a:lnTo>
              </a:path>
            </a:pathLst>
          </a:custGeom>
          <a:noFill/>
          <a:ln w="18360">
            <a:solidFill>
              <a:srgbClr val="99284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910900" y="1722437"/>
            <a:ext cx="5006212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Every node in the search tree is 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treated like a multi-armed bandit.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“Find the best slot machine”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--- while trying to make as much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b="1" dirty="0">
                <a:solidFill>
                  <a:srgbClr val="FF0000"/>
                </a:solidFill>
                <a:latin typeface="+mn-lt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oney as possible</a:t>
            </a:r>
          </a:p>
          <a:p>
            <a:pPr algn="ctr">
              <a:buClrTx/>
              <a:buFontTx/>
              <a:buNone/>
              <a:defRPr/>
            </a:pPr>
            <a:endParaRPr lang="en-US" sz="2400" b="1" dirty="0" smtClean="0">
              <a:solidFill>
                <a:srgbClr val="FF0000"/>
              </a:solidFill>
              <a:latin typeface="+mn-lt"/>
            </a:endParaRPr>
          </a:p>
          <a:p>
            <a:pPr algn="ctr">
              <a:buClrTx/>
              <a:buFontTx/>
              <a:buNone/>
              <a:defRPr/>
            </a:pPr>
            <a:endParaRPr lang="en-US" sz="2400" b="1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784850" y="3514725"/>
            <a:ext cx="4295775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The </a:t>
            </a:r>
            <a:r>
              <a:rPr lang="en-US" sz="2400" b="1" i="1" dirty="0" smtClean="0">
                <a:solidFill>
                  <a:srgbClr val="008000"/>
                </a:solidFill>
                <a:latin typeface="+mn-lt"/>
              </a:rPr>
              <a:t>UCB</a:t>
            </a:r>
            <a:r>
              <a:rPr lang="en-US" sz="2400" b="1" dirty="0" smtClean="0">
                <a:solidFill>
                  <a:srgbClr val="008000"/>
                </a:solidFill>
                <a:latin typeface="+mn-lt"/>
              </a:rPr>
              <a:t> score </a:t>
            </a:r>
            <a:r>
              <a:rPr lang="en-US" sz="2400" dirty="0" smtClean="0">
                <a:latin typeface="+mn-lt"/>
              </a:rPr>
              <a:t>is computed 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for each child and the best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 scoring child is chosen for 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expansion</a:t>
            </a:r>
          </a:p>
        </p:txBody>
      </p:sp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98813" y="5456237"/>
            <a:ext cx="4538935" cy="1107163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13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The UCT Algorithm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68313" y="6751637"/>
            <a:ext cx="4559300" cy="6647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Exploitation term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Q(s’)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is the estimated utility of state </a:t>
            </a:r>
            <a:r>
              <a:rPr lang="en-US" sz="20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s’</a:t>
            </a:r>
            <a:endParaRPr lang="en-US" sz="2000" dirty="0">
              <a:solidFill>
                <a:srgbClr val="FF0000"/>
              </a:solidFill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897313" y="6292850"/>
            <a:ext cx="990600" cy="45720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649913" y="6750050"/>
            <a:ext cx="4343400" cy="663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Exploration term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n(s)</a:t>
            </a:r>
            <a:r>
              <a:rPr lang="en-US" sz="2000" dirty="0">
                <a:solidFill>
                  <a:srgbClr val="FF0000"/>
                </a:solidFill>
              </a:rPr>
              <a:t> is the number of visits to state </a:t>
            </a:r>
            <a:r>
              <a:rPr lang="en-US" sz="2000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7709771" y="6292850"/>
            <a:ext cx="838200" cy="45720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62489" y="5227638"/>
            <a:ext cx="2996623" cy="106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Estimated utility =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the average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solidFill>
                  <a:schemeClr val="bg2"/>
                </a:solidFill>
                <a:latin typeface="+mn-lt"/>
              </a:rPr>
              <a:t>payout of arm so far 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5150613" y="579437"/>
            <a:ext cx="4930012" cy="1067645"/>
          </a:xfrm>
          <a:prstGeom prst="rect">
            <a:avLst/>
          </a:prstGeom>
          <a:solidFill>
            <a:srgbClr val="CCFFCC">
              <a:alpha val="83000"/>
            </a:srgbClr>
          </a:solidFill>
          <a:ln>
            <a:noFill/>
          </a:ln>
          <a:effectLst/>
          <a:extLst/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400" b="1" i="1" dirty="0" err="1" smtClean="0">
                <a:solidFill>
                  <a:srgbClr val="FF0000"/>
                </a:solidFill>
                <a:latin typeface="+mn-lt"/>
              </a:rPr>
              <a:t>Thm</a:t>
            </a:r>
            <a:r>
              <a:rPr lang="en-US" sz="2400" b="1" i="1" dirty="0" smtClean="0">
                <a:solidFill>
                  <a:srgbClr val="FF0000"/>
                </a:solidFill>
                <a:latin typeface="+mn-lt"/>
              </a:rPr>
              <a:t>: Non-optimal arms are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b="1" i="1" dirty="0" smtClean="0">
                <a:solidFill>
                  <a:srgbClr val="FF0000"/>
                </a:solidFill>
                <a:latin typeface="+mn-lt"/>
              </a:rPr>
              <a:t>sampled at most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b="1" i="1" dirty="0">
                <a:solidFill>
                  <a:srgbClr val="FF0000"/>
                </a:solidFill>
                <a:latin typeface="+mn-lt"/>
              </a:rPr>
              <a:t>l</a:t>
            </a:r>
            <a:r>
              <a:rPr lang="en-US" sz="2400" b="1" i="1" dirty="0" smtClean="0">
                <a:solidFill>
                  <a:srgbClr val="FF0000"/>
                </a:solidFill>
                <a:latin typeface="+mn-lt"/>
              </a:rPr>
              <a:t>og(n) times!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2112" y="1874837"/>
            <a:ext cx="1954118" cy="868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Strategy?</a:t>
            </a:r>
          </a:p>
          <a:p>
            <a:r>
              <a:rPr lang="en-US" b="1" dirty="0" smtClean="0">
                <a:solidFill>
                  <a:srgbClr val="008000"/>
                </a:solidFill>
              </a:rPr>
              <a:t>What would you</a:t>
            </a:r>
          </a:p>
          <a:p>
            <a:r>
              <a:rPr lang="en-US" b="1" dirty="0">
                <a:solidFill>
                  <a:srgbClr val="008000"/>
                </a:solidFill>
              </a:rPr>
              <a:t>w</a:t>
            </a:r>
            <a:r>
              <a:rPr lang="en-US" b="1" dirty="0" smtClean="0">
                <a:solidFill>
                  <a:srgbClr val="008000"/>
                </a:solidFill>
              </a:rPr>
              <a:t>ant to prove?</a:t>
            </a:r>
            <a:endParaRPr lang="en-US" b="1" dirty="0">
              <a:solidFill>
                <a:srgbClr val="008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  <p:bldP spid="3077" grpId="0" animBg="1"/>
      <p:bldP spid="3078" grpId="0" animBg="1"/>
      <p:bldP spid="3079" grpId="0" animBg="1"/>
      <p:bldP spid="9" grpId="0" animBg="1"/>
      <p:bldP spid="24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1"/>
          <p:cNvSpPr>
            <a:spLocks noChangeArrowheads="1"/>
          </p:cNvSpPr>
          <p:nvPr/>
        </p:nvSpPr>
        <p:spPr bwMode="auto">
          <a:xfrm>
            <a:off x="2651125" y="1846263"/>
            <a:ext cx="566738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Oval 2"/>
          <p:cNvSpPr>
            <a:spLocks noChangeArrowheads="1"/>
          </p:cNvSpPr>
          <p:nvPr/>
        </p:nvSpPr>
        <p:spPr bwMode="auto">
          <a:xfrm>
            <a:off x="1804988" y="2787650"/>
            <a:ext cx="568325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Oval 3"/>
          <p:cNvSpPr>
            <a:spLocks noChangeArrowheads="1"/>
          </p:cNvSpPr>
          <p:nvPr/>
        </p:nvSpPr>
        <p:spPr bwMode="auto">
          <a:xfrm>
            <a:off x="2654300" y="2778125"/>
            <a:ext cx="568325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Oval 4"/>
          <p:cNvSpPr>
            <a:spLocks noChangeArrowheads="1"/>
          </p:cNvSpPr>
          <p:nvPr/>
        </p:nvSpPr>
        <p:spPr bwMode="auto">
          <a:xfrm>
            <a:off x="3452813" y="2768600"/>
            <a:ext cx="568325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Line 5"/>
          <p:cNvSpPr>
            <a:spLocks noChangeShapeType="1"/>
          </p:cNvSpPr>
          <p:nvPr/>
        </p:nvSpPr>
        <p:spPr bwMode="auto">
          <a:xfrm flipH="1">
            <a:off x="2073275" y="2408238"/>
            <a:ext cx="866775" cy="363537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Line 6"/>
          <p:cNvSpPr>
            <a:spLocks noChangeShapeType="1"/>
          </p:cNvSpPr>
          <p:nvPr/>
        </p:nvSpPr>
        <p:spPr bwMode="auto">
          <a:xfrm>
            <a:off x="2925763" y="2408238"/>
            <a:ext cx="1587" cy="373062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Freeform 7"/>
          <p:cNvSpPr>
            <a:spLocks/>
          </p:cNvSpPr>
          <p:nvPr/>
        </p:nvSpPr>
        <p:spPr bwMode="auto">
          <a:xfrm>
            <a:off x="2925763" y="2408238"/>
            <a:ext cx="809625" cy="342900"/>
          </a:xfrm>
          <a:custGeom>
            <a:avLst/>
            <a:gdLst>
              <a:gd name="T0" fmla="*/ 0 w 2250"/>
              <a:gd name="T1" fmla="*/ 0 h 954"/>
              <a:gd name="T2" fmla="*/ 2147483647 w 2250"/>
              <a:gd name="T3" fmla="*/ 2147483647 h 95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250" h="954">
                <a:moveTo>
                  <a:pt x="0" y="0"/>
                </a:moveTo>
                <a:lnTo>
                  <a:pt x="2249" y="953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>
            <a:off x="2925762" y="2408238"/>
            <a:ext cx="809625" cy="342900"/>
          </a:xfrm>
          <a:custGeom>
            <a:avLst/>
            <a:gdLst>
              <a:gd name="T0" fmla="*/ 0 w 2250"/>
              <a:gd name="T1" fmla="*/ 0 h 954"/>
              <a:gd name="T2" fmla="*/ 2147483647 w 2250"/>
              <a:gd name="T3" fmla="*/ 2147483647 h 95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250" h="954">
                <a:moveTo>
                  <a:pt x="0" y="0"/>
                </a:moveTo>
                <a:lnTo>
                  <a:pt x="2249" y="953"/>
                </a:lnTo>
              </a:path>
            </a:pathLst>
          </a:custGeom>
          <a:noFill/>
          <a:ln w="18360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Oval 10"/>
          <p:cNvSpPr>
            <a:spLocks noChangeArrowheads="1"/>
          </p:cNvSpPr>
          <p:nvPr/>
        </p:nvSpPr>
        <p:spPr bwMode="auto">
          <a:xfrm>
            <a:off x="2608263" y="3741738"/>
            <a:ext cx="566737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Oval 11"/>
          <p:cNvSpPr>
            <a:spLocks noChangeArrowheads="1"/>
          </p:cNvSpPr>
          <p:nvPr/>
        </p:nvSpPr>
        <p:spPr bwMode="auto">
          <a:xfrm>
            <a:off x="3459163" y="3732213"/>
            <a:ext cx="566737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Freeform 12"/>
          <p:cNvSpPr>
            <a:spLocks/>
          </p:cNvSpPr>
          <p:nvPr/>
        </p:nvSpPr>
        <p:spPr bwMode="auto">
          <a:xfrm>
            <a:off x="3730625" y="3362325"/>
            <a:ext cx="1588" cy="373063"/>
          </a:xfrm>
          <a:custGeom>
            <a:avLst/>
            <a:gdLst>
              <a:gd name="T0" fmla="*/ 0 w 5"/>
              <a:gd name="T1" fmla="*/ 0 h 1038"/>
              <a:gd name="T2" fmla="*/ 128104595 w 5"/>
              <a:gd name="T3" fmla="*/ 2147483647 h 103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" h="1038">
                <a:moveTo>
                  <a:pt x="0" y="0"/>
                </a:moveTo>
                <a:lnTo>
                  <a:pt x="4" y="1037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4259263" y="3722688"/>
            <a:ext cx="566737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Freeform 14"/>
          <p:cNvSpPr>
            <a:spLocks/>
          </p:cNvSpPr>
          <p:nvPr/>
        </p:nvSpPr>
        <p:spPr bwMode="auto">
          <a:xfrm>
            <a:off x="3730625" y="3362325"/>
            <a:ext cx="809625" cy="342900"/>
          </a:xfrm>
          <a:custGeom>
            <a:avLst/>
            <a:gdLst>
              <a:gd name="T0" fmla="*/ 0 w 2250"/>
              <a:gd name="T1" fmla="*/ 0 h 954"/>
              <a:gd name="T2" fmla="*/ 2147483647 w 2250"/>
              <a:gd name="T3" fmla="*/ 2147483647 h 95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250" h="954">
                <a:moveTo>
                  <a:pt x="0" y="0"/>
                </a:moveTo>
                <a:lnTo>
                  <a:pt x="2249" y="953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Oval 15"/>
          <p:cNvSpPr>
            <a:spLocks noChangeArrowheads="1"/>
          </p:cNvSpPr>
          <p:nvPr/>
        </p:nvSpPr>
        <p:spPr bwMode="auto">
          <a:xfrm>
            <a:off x="2651125" y="1846262"/>
            <a:ext cx="566738" cy="568325"/>
          </a:xfrm>
          <a:prstGeom prst="ellipse">
            <a:avLst/>
          </a:prstGeom>
          <a:solidFill>
            <a:srgbClr val="DC23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Freeform 16"/>
          <p:cNvSpPr>
            <a:spLocks/>
          </p:cNvSpPr>
          <p:nvPr/>
        </p:nvSpPr>
        <p:spPr bwMode="auto">
          <a:xfrm>
            <a:off x="2873375" y="3363913"/>
            <a:ext cx="863600" cy="363537"/>
          </a:xfrm>
          <a:custGeom>
            <a:avLst/>
            <a:gdLst>
              <a:gd name="T0" fmla="*/ 2147483647 w 2400"/>
              <a:gd name="T1" fmla="*/ 0 h 1011"/>
              <a:gd name="T2" fmla="*/ 0 w 2400"/>
              <a:gd name="T3" fmla="*/ 2147483647 h 101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400" h="1011">
                <a:moveTo>
                  <a:pt x="2399" y="0"/>
                </a:moveTo>
                <a:lnTo>
                  <a:pt x="0" y="1010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5" name="Oval 19"/>
          <p:cNvSpPr>
            <a:spLocks noChangeArrowheads="1"/>
          </p:cNvSpPr>
          <p:nvPr/>
        </p:nvSpPr>
        <p:spPr bwMode="auto">
          <a:xfrm>
            <a:off x="1774825" y="4695825"/>
            <a:ext cx="568325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Oval 20"/>
          <p:cNvSpPr>
            <a:spLocks noChangeArrowheads="1"/>
          </p:cNvSpPr>
          <p:nvPr/>
        </p:nvSpPr>
        <p:spPr bwMode="auto">
          <a:xfrm>
            <a:off x="2625725" y="4686300"/>
            <a:ext cx="568325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7" name="Freeform 21"/>
          <p:cNvSpPr>
            <a:spLocks/>
          </p:cNvSpPr>
          <p:nvPr/>
        </p:nvSpPr>
        <p:spPr bwMode="auto">
          <a:xfrm>
            <a:off x="2897188" y="4316413"/>
            <a:ext cx="1587" cy="373062"/>
          </a:xfrm>
          <a:custGeom>
            <a:avLst/>
            <a:gdLst>
              <a:gd name="T0" fmla="*/ 0 w 5"/>
              <a:gd name="T1" fmla="*/ 0 h 1037"/>
              <a:gd name="T2" fmla="*/ 127943305 w 5"/>
              <a:gd name="T3" fmla="*/ 2147483647 h 103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" h="1037">
                <a:moveTo>
                  <a:pt x="0" y="0"/>
                </a:moveTo>
                <a:lnTo>
                  <a:pt x="4" y="1036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8" name="Oval 22"/>
          <p:cNvSpPr>
            <a:spLocks noChangeArrowheads="1"/>
          </p:cNvSpPr>
          <p:nvPr/>
        </p:nvSpPr>
        <p:spPr bwMode="auto">
          <a:xfrm>
            <a:off x="3424238" y="4676775"/>
            <a:ext cx="566737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9" name="Freeform 23"/>
          <p:cNvSpPr>
            <a:spLocks/>
          </p:cNvSpPr>
          <p:nvPr/>
        </p:nvSpPr>
        <p:spPr bwMode="auto">
          <a:xfrm>
            <a:off x="2897188" y="4316413"/>
            <a:ext cx="809625" cy="342900"/>
          </a:xfrm>
          <a:custGeom>
            <a:avLst/>
            <a:gdLst>
              <a:gd name="T0" fmla="*/ 0 w 2250"/>
              <a:gd name="T1" fmla="*/ 0 h 953"/>
              <a:gd name="T2" fmla="*/ 2147483647 w 2250"/>
              <a:gd name="T3" fmla="*/ 2147483647 h 95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250" h="953">
                <a:moveTo>
                  <a:pt x="0" y="0"/>
                </a:moveTo>
                <a:lnTo>
                  <a:pt x="2249" y="952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0" name="Freeform 24"/>
          <p:cNvSpPr>
            <a:spLocks/>
          </p:cNvSpPr>
          <p:nvPr/>
        </p:nvSpPr>
        <p:spPr bwMode="auto">
          <a:xfrm>
            <a:off x="2039938" y="4318000"/>
            <a:ext cx="863600" cy="363538"/>
          </a:xfrm>
          <a:custGeom>
            <a:avLst/>
            <a:gdLst>
              <a:gd name="T0" fmla="*/ 2147483647 w 2399"/>
              <a:gd name="T1" fmla="*/ 0 h 1011"/>
              <a:gd name="T2" fmla="*/ 0 w 2399"/>
              <a:gd name="T3" fmla="*/ 2147483647 h 101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99" h="1011">
                <a:moveTo>
                  <a:pt x="2398" y="0"/>
                </a:moveTo>
                <a:lnTo>
                  <a:pt x="0" y="1010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1" name="Oval 25"/>
          <p:cNvSpPr>
            <a:spLocks noChangeArrowheads="1"/>
          </p:cNvSpPr>
          <p:nvPr/>
        </p:nvSpPr>
        <p:spPr bwMode="auto">
          <a:xfrm>
            <a:off x="2602706" y="3735388"/>
            <a:ext cx="566738" cy="568325"/>
          </a:xfrm>
          <a:prstGeom prst="ellipse">
            <a:avLst/>
          </a:prstGeom>
          <a:solidFill>
            <a:srgbClr val="DC23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2" name="Freeform 26"/>
          <p:cNvSpPr>
            <a:spLocks/>
          </p:cNvSpPr>
          <p:nvPr/>
        </p:nvSpPr>
        <p:spPr bwMode="auto">
          <a:xfrm>
            <a:off x="2897187" y="4322763"/>
            <a:ext cx="1587" cy="373062"/>
          </a:xfrm>
          <a:custGeom>
            <a:avLst/>
            <a:gdLst>
              <a:gd name="T0" fmla="*/ 0 w 5"/>
              <a:gd name="T1" fmla="*/ 0 h 1037"/>
              <a:gd name="T2" fmla="*/ 127943305 w 5"/>
              <a:gd name="T3" fmla="*/ 2147483647 h 103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" h="1037">
                <a:moveTo>
                  <a:pt x="0" y="0"/>
                </a:moveTo>
                <a:lnTo>
                  <a:pt x="4" y="1036"/>
                </a:lnTo>
              </a:path>
            </a:pathLst>
          </a:custGeom>
          <a:noFill/>
          <a:ln w="18360">
            <a:solidFill>
              <a:srgbClr val="DC2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3" name="Freeform 27"/>
          <p:cNvSpPr>
            <a:spLocks/>
          </p:cNvSpPr>
          <p:nvPr/>
        </p:nvSpPr>
        <p:spPr bwMode="auto">
          <a:xfrm>
            <a:off x="2895600" y="5251450"/>
            <a:ext cx="1588" cy="373063"/>
          </a:xfrm>
          <a:custGeom>
            <a:avLst/>
            <a:gdLst>
              <a:gd name="T0" fmla="*/ 0 w 6"/>
              <a:gd name="T1" fmla="*/ 0 h 1037"/>
              <a:gd name="T2" fmla="*/ 92674092 w 6"/>
              <a:gd name="T3" fmla="*/ 2147483647 h 103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6" h="1037">
                <a:moveTo>
                  <a:pt x="0" y="0"/>
                </a:moveTo>
                <a:lnTo>
                  <a:pt x="5" y="1036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4" name="Line 29"/>
          <p:cNvSpPr>
            <a:spLocks noChangeShapeType="1"/>
          </p:cNvSpPr>
          <p:nvPr/>
        </p:nvSpPr>
        <p:spPr bwMode="auto">
          <a:xfrm>
            <a:off x="2925763" y="2408238"/>
            <a:ext cx="1587" cy="373062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2701925" y="6854825"/>
            <a:ext cx="344488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cs typeface="Arial Unicode MS" charset="0"/>
              </a:rPr>
              <a:t>R</a:t>
            </a:r>
          </a:p>
        </p:txBody>
      </p:sp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5115626" y="5837237"/>
            <a:ext cx="4908550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A 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random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playout</a:t>
            </a:r>
            <a:r>
              <a:rPr lang="en-US" sz="2400" dirty="0" smtClean="0">
                <a:latin typeface="+mn-lt"/>
              </a:rPr>
              <a:t> is performed to</a:t>
            </a:r>
          </a:p>
          <a:p>
            <a:pPr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estimate the utility </a:t>
            </a:r>
            <a:r>
              <a:rPr lang="en-US" sz="2400" i="1" dirty="0" smtClean="0">
                <a:latin typeface="+mn-lt"/>
              </a:rPr>
              <a:t>R</a:t>
            </a:r>
            <a:r>
              <a:rPr lang="en-US" sz="2400" dirty="0" smtClean="0">
                <a:latin typeface="+mn-lt"/>
              </a:rPr>
              <a:t> (+1,0, or -1)</a:t>
            </a:r>
          </a:p>
          <a:p>
            <a:pPr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of this state</a:t>
            </a:r>
          </a:p>
        </p:txBody>
      </p:sp>
      <p:sp>
        <p:nvSpPr>
          <p:cNvPr id="4129" name="Oval 33"/>
          <p:cNvSpPr>
            <a:spLocks noChangeArrowheads="1"/>
          </p:cNvSpPr>
          <p:nvPr/>
        </p:nvSpPr>
        <p:spPr bwMode="auto">
          <a:xfrm>
            <a:off x="2614613" y="5624513"/>
            <a:ext cx="568325" cy="568325"/>
          </a:xfrm>
          <a:prstGeom prst="ellipse">
            <a:avLst/>
          </a:prstGeom>
          <a:solidFill>
            <a:srgbClr val="99CC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31" name="Freeform 35"/>
          <p:cNvSpPr>
            <a:spLocks/>
          </p:cNvSpPr>
          <p:nvPr/>
        </p:nvSpPr>
        <p:spPr bwMode="auto">
          <a:xfrm>
            <a:off x="2573338" y="6173788"/>
            <a:ext cx="625475" cy="703262"/>
          </a:xfrm>
          <a:custGeom>
            <a:avLst/>
            <a:gdLst>
              <a:gd name="T0" fmla="*/ 2147483647 w 1739"/>
              <a:gd name="T1" fmla="*/ 977502164 h 1955"/>
              <a:gd name="T2" fmla="*/ 2147483647 w 1739"/>
              <a:gd name="T3" fmla="*/ 2147483647 h 1955"/>
              <a:gd name="T4" fmla="*/ 2147483647 w 1739"/>
              <a:gd name="T5" fmla="*/ 2147483647 h 1955"/>
              <a:gd name="T6" fmla="*/ 2147483647 w 1739"/>
              <a:gd name="T7" fmla="*/ 2147483647 h 1955"/>
              <a:gd name="T8" fmla="*/ 2147483647 w 1739"/>
              <a:gd name="T9" fmla="*/ 2147483647 h 1955"/>
              <a:gd name="T10" fmla="*/ 2147483647 w 1739"/>
              <a:gd name="T11" fmla="*/ 2147483647 h 19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739" h="1955">
                <a:moveTo>
                  <a:pt x="929" y="21"/>
                </a:moveTo>
                <a:cubicBezTo>
                  <a:pt x="568" y="0"/>
                  <a:pt x="0" y="814"/>
                  <a:pt x="760" y="869"/>
                </a:cubicBezTo>
                <a:cubicBezTo>
                  <a:pt x="1025" y="888"/>
                  <a:pt x="1738" y="754"/>
                  <a:pt x="1438" y="1344"/>
                </a:cubicBezTo>
                <a:lnTo>
                  <a:pt x="1065" y="1411"/>
                </a:lnTo>
                <a:lnTo>
                  <a:pt x="895" y="1751"/>
                </a:lnTo>
                <a:lnTo>
                  <a:pt x="895" y="1954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The UCT Algorithm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37398" y="3143821"/>
            <a:ext cx="4894469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At the opponent’s nodes, a </a:t>
            </a:r>
            <a:r>
              <a:rPr lang="en-US" sz="2400" dirty="0" smtClean="0">
                <a:solidFill>
                  <a:srgbClr val="00B050"/>
                </a:solidFill>
              </a:rPr>
              <a:t>symmetric lower confidence bound is minimized</a:t>
            </a:r>
            <a:r>
              <a:rPr lang="en-US" sz="2400" dirty="0" smtClean="0">
                <a:solidFill>
                  <a:schemeClr val="tx1"/>
                </a:solidFill>
              </a:rPr>
              <a:t> to pick the best move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0" name="Oval 8"/>
          <p:cNvSpPr>
            <a:spLocks noChangeArrowheads="1"/>
          </p:cNvSpPr>
          <p:nvPr/>
        </p:nvSpPr>
        <p:spPr bwMode="auto">
          <a:xfrm>
            <a:off x="3448050" y="2768599"/>
            <a:ext cx="568325" cy="568325"/>
          </a:xfrm>
          <a:prstGeom prst="ellipse">
            <a:avLst/>
          </a:prstGeom>
          <a:solidFill>
            <a:srgbClr val="00B050"/>
          </a:solidFill>
          <a:ln w="18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37398" y="1646237"/>
            <a:ext cx="4894469" cy="1380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We descend the tree by starting at the root node and repeatedly </a:t>
            </a:r>
          </a:p>
          <a:p>
            <a:pPr>
              <a:buClrTx/>
              <a:buFontTx/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selecting the </a:t>
            </a:r>
            <a:r>
              <a:rPr lang="en-US" sz="2400" b="1" dirty="0">
                <a:solidFill>
                  <a:schemeClr val="tx1"/>
                </a:solidFill>
              </a:rPr>
              <a:t>best scoring node</a:t>
            </a:r>
          </a:p>
          <a:p>
            <a:endParaRPr lang="en-US" dirty="0"/>
          </a:p>
        </p:txBody>
      </p:sp>
      <p:sp>
        <p:nvSpPr>
          <p:cNvPr id="42" name="Freeform 17"/>
          <p:cNvSpPr>
            <a:spLocks/>
          </p:cNvSpPr>
          <p:nvPr/>
        </p:nvSpPr>
        <p:spPr bwMode="auto">
          <a:xfrm>
            <a:off x="2886075" y="3355975"/>
            <a:ext cx="863600" cy="363537"/>
          </a:xfrm>
          <a:custGeom>
            <a:avLst/>
            <a:gdLst>
              <a:gd name="T0" fmla="*/ 2147483647 w 2400"/>
              <a:gd name="T1" fmla="*/ 0 h 1011"/>
              <a:gd name="T2" fmla="*/ 0 w 2400"/>
              <a:gd name="T3" fmla="*/ 2147483647 h 101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400" h="1011">
                <a:moveTo>
                  <a:pt x="2399" y="0"/>
                </a:moveTo>
                <a:lnTo>
                  <a:pt x="0" y="1010"/>
                </a:lnTo>
              </a:path>
            </a:pathLst>
          </a:custGeom>
          <a:noFill/>
          <a:ln w="1836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Oval 8"/>
          <p:cNvSpPr>
            <a:spLocks noChangeArrowheads="1"/>
          </p:cNvSpPr>
          <p:nvPr/>
        </p:nvSpPr>
        <p:spPr bwMode="auto">
          <a:xfrm>
            <a:off x="2630488" y="4681538"/>
            <a:ext cx="568325" cy="568325"/>
          </a:xfrm>
          <a:prstGeom prst="ellipse">
            <a:avLst/>
          </a:prstGeom>
          <a:solidFill>
            <a:srgbClr val="00B050"/>
          </a:solidFill>
          <a:ln w="18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22666" y="4825966"/>
            <a:ext cx="4894469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Node with unexplored child, a new child is created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8" name="Freeform 24"/>
          <p:cNvSpPr>
            <a:spLocks/>
          </p:cNvSpPr>
          <p:nvPr/>
        </p:nvSpPr>
        <p:spPr bwMode="auto">
          <a:xfrm>
            <a:off x="1838325" y="5192791"/>
            <a:ext cx="863600" cy="363538"/>
          </a:xfrm>
          <a:custGeom>
            <a:avLst/>
            <a:gdLst>
              <a:gd name="T0" fmla="*/ 2147483647 w 2399"/>
              <a:gd name="T1" fmla="*/ 0 h 1011"/>
              <a:gd name="T2" fmla="*/ 0 w 2399"/>
              <a:gd name="T3" fmla="*/ 2147483647 h 101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99" h="1011">
                <a:moveTo>
                  <a:pt x="2398" y="0"/>
                </a:moveTo>
                <a:lnTo>
                  <a:pt x="0" y="1010"/>
                </a:lnTo>
              </a:path>
            </a:pathLst>
          </a:cu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Oval 19"/>
          <p:cNvSpPr>
            <a:spLocks noChangeArrowheads="1"/>
          </p:cNvSpPr>
          <p:nvPr/>
        </p:nvSpPr>
        <p:spPr bwMode="auto">
          <a:xfrm>
            <a:off x="1471613" y="5548481"/>
            <a:ext cx="568325" cy="568325"/>
          </a:xfrm>
          <a:prstGeom prst="ellipse">
            <a:avLst/>
          </a:prstGeom>
          <a:solidFill>
            <a:srgbClr val="FFFF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7949" y="1853629"/>
            <a:ext cx="1981201" cy="2926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Incrementally grow game tree by creating “lines of play” from the top. </a:t>
            </a:r>
          </a:p>
          <a:p>
            <a:pPr>
              <a:buClrTx/>
              <a:buFontTx/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>
              <a:buClrTx/>
              <a:buFontTx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&amp; </a:t>
            </a:r>
          </a:p>
          <a:p>
            <a:pPr>
              <a:buClrTx/>
              <a:buFontTx/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>
              <a:buClrTx/>
              <a:buFontTx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Update estimates of board values.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 animBg="1"/>
      <p:bldP spid="4111" grpId="0" animBg="1"/>
      <p:bldP spid="4121" grpId="0" animBg="1"/>
      <p:bldP spid="4122" grpId="0" animBg="1"/>
      <p:bldP spid="4123" grpId="0" animBg="1"/>
      <p:bldP spid="4128" grpId="0"/>
      <p:bldP spid="4127" grpId="0"/>
      <p:bldP spid="4129" grpId="0" animBg="1"/>
      <p:bldP spid="4131" grpId="0" animBg="1"/>
      <p:bldP spid="2" grpId="0"/>
      <p:bldP spid="40" grpId="0" animBg="1"/>
      <p:bldP spid="3" grpId="0"/>
      <p:bldP spid="42" grpId="0" animBg="1"/>
      <p:bldP spid="39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Line 3"/>
          <p:cNvSpPr>
            <a:spLocks noChangeShapeType="1"/>
          </p:cNvSpPr>
          <p:nvPr/>
        </p:nvSpPr>
        <p:spPr bwMode="auto">
          <a:xfrm flipH="1">
            <a:off x="1739900" y="2651125"/>
            <a:ext cx="866775" cy="363538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Line 4"/>
          <p:cNvSpPr>
            <a:spLocks noChangeShapeType="1"/>
          </p:cNvSpPr>
          <p:nvPr/>
        </p:nvSpPr>
        <p:spPr bwMode="auto">
          <a:xfrm>
            <a:off x="2592388" y="2651125"/>
            <a:ext cx="1587" cy="373063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5"/>
          <p:cNvSpPr>
            <a:spLocks noChangeShapeType="1"/>
          </p:cNvSpPr>
          <p:nvPr/>
        </p:nvSpPr>
        <p:spPr bwMode="auto">
          <a:xfrm flipH="1" flipV="1">
            <a:off x="2592388" y="2649538"/>
            <a:ext cx="820737" cy="357187"/>
          </a:xfrm>
          <a:prstGeom prst="line">
            <a:avLst/>
          </a:prstGeom>
          <a:noFill/>
          <a:ln w="1836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" name="Oval 6"/>
          <p:cNvSpPr>
            <a:spLocks noChangeArrowheads="1"/>
          </p:cNvSpPr>
          <p:nvPr/>
        </p:nvSpPr>
        <p:spPr bwMode="auto">
          <a:xfrm>
            <a:off x="2309018" y="2038472"/>
            <a:ext cx="568325" cy="568325"/>
          </a:xfrm>
          <a:prstGeom prst="ellipse">
            <a:avLst/>
          </a:prstGeom>
          <a:solidFill>
            <a:srgbClr val="DC23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8"/>
          <p:cNvSpPr>
            <a:spLocks noChangeShapeType="1"/>
          </p:cNvSpPr>
          <p:nvPr/>
        </p:nvSpPr>
        <p:spPr bwMode="auto">
          <a:xfrm>
            <a:off x="3397250" y="3603625"/>
            <a:ext cx="1588" cy="373063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>
            <a:off x="3397250" y="3603625"/>
            <a:ext cx="809625" cy="342900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Line 11"/>
          <p:cNvSpPr>
            <a:spLocks noChangeShapeType="1"/>
          </p:cNvSpPr>
          <p:nvPr/>
        </p:nvSpPr>
        <p:spPr bwMode="auto">
          <a:xfrm flipV="1">
            <a:off x="2557463" y="3576638"/>
            <a:ext cx="850900" cy="400050"/>
          </a:xfrm>
          <a:prstGeom prst="line">
            <a:avLst/>
          </a:prstGeom>
          <a:noFill/>
          <a:ln w="1836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Line 12"/>
          <p:cNvSpPr>
            <a:spLocks noChangeShapeType="1"/>
          </p:cNvSpPr>
          <p:nvPr/>
        </p:nvSpPr>
        <p:spPr bwMode="auto">
          <a:xfrm>
            <a:off x="2563813" y="4557713"/>
            <a:ext cx="809625" cy="342900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2" name="Line 13"/>
          <p:cNvSpPr>
            <a:spLocks noChangeShapeType="1"/>
          </p:cNvSpPr>
          <p:nvPr/>
        </p:nvSpPr>
        <p:spPr bwMode="auto">
          <a:xfrm flipH="1">
            <a:off x="1704975" y="4559300"/>
            <a:ext cx="866775" cy="363538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3" name="Oval 14"/>
          <p:cNvSpPr>
            <a:spLocks noChangeArrowheads="1"/>
          </p:cNvSpPr>
          <p:nvPr/>
        </p:nvSpPr>
        <p:spPr bwMode="auto">
          <a:xfrm>
            <a:off x="2280444" y="3962290"/>
            <a:ext cx="566738" cy="568325"/>
          </a:xfrm>
          <a:prstGeom prst="ellipse">
            <a:avLst/>
          </a:prstGeom>
          <a:solidFill>
            <a:srgbClr val="DC2300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 flipH="1" flipV="1">
            <a:off x="2570163" y="5721350"/>
            <a:ext cx="0" cy="574675"/>
          </a:xfrm>
          <a:prstGeom prst="line">
            <a:avLst/>
          </a:prstGeom>
          <a:noFill/>
          <a:ln w="1836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Line 16"/>
          <p:cNvSpPr>
            <a:spLocks noChangeShapeType="1"/>
          </p:cNvSpPr>
          <p:nvPr/>
        </p:nvSpPr>
        <p:spPr bwMode="auto">
          <a:xfrm>
            <a:off x="2592388" y="2651125"/>
            <a:ext cx="1587" cy="373063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6" name="Oval 17"/>
          <p:cNvSpPr>
            <a:spLocks noChangeArrowheads="1"/>
          </p:cNvSpPr>
          <p:nvPr/>
        </p:nvSpPr>
        <p:spPr bwMode="auto">
          <a:xfrm>
            <a:off x="2281238" y="6296025"/>
            <a:ext cx="568325" cy="568325"/>
          </a:xfrm>
          <a:prstGeom prst="ellipse">
            <a:avLst/>
          </a:prstGeom>
          <a:solidFill>
            <a:srgbClr val="99CCFF"/>
          </a:solidFill>
          <a:ln w="18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Line 18"/>
          <p:cNvSpPr>
            <a:spLocks noChangeShapeType="1"/>
          </p:cNvSpPr>
          <p:nvPr/>
        </p:nvSpPr>
        <p:spPr bwMode="auto">
          <a:xfrm flipV="1">
            <a:off x="2557463" y="4554538"/>
            <a:ext cx="11112" cy="582612"/>
          </a:xfrm>
          <a:prstGeom prst="line">
            <a:avLst/>
          </a:prstGeom>
          <a:noFill/>
          <a:ln w="1836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2557463" y="5899150"/>
            <a:ext cx="401637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cs typeface="Arial Unicode MS" charset="0"/>
              </a:rPr>
              <a:t>R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2557463" y="4733925"/>
            <a:ext cx="401637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cs typeface="Arial Unicode MS" charset="0"/>
              </a:rPr>
              <a:t>R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2693988" y="3481388"/>
            <a:ext cx="401637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cs typeface="Arial Unicode MS" charset="0"/>
              </a:rPr>
              <a:t>R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3038475" y="2565400"/>
            <a:ext cx="401638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cs typeface="Arial Unicode MS" charset="0"/>
              </a:rPr>
              <a:t>R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4583113" y="2117725"/>
            <a:ext cx="5497512" cy="128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4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An 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averaging backup</a:t>
            </a:r>
            <a:r>
              <a:rPr lang="en-US" sz="2400" dirty="0" smtClean="0">
                <a:latin typeface="+mn-lt"/>
              </a:rPr>
              <a:t> is used to update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the value estimates of all nodes on the </a:t>
            </a:r>
          </a:p>
          <a:p>
            <a:pPr algn="ctr">
              <a:buClrTx/>
              <a:buFontTx/>
              <a:buNone/>
              <a:defRPr/>
            </a:pPr>
            <a:r>
              <a:rPr lang="en-US" sz="2400" dirty="0" smtClean="0">
                <a:latin typeface="+mn-lt"/>
              </a:rPr>
              <a:t>path from the root to the new node</a:t>
            </a:r>
          </a:p>
        </p:txBody>
      </p:sp>
      <p:sp>
        <p:nvSpPr>
          <p:cNvPr id="719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UCT Algorithm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802312" y="3766692"/>
            <a:ext cx="2438400" cy="529247"/>
          </a:xfrm>
          <a:prstGeom prst="rect">
            <a:avLst/>
          </a:prstGeom>
          <a:blipFill rotWithShape="1">
            <a:blip r:embed="rId4"/>
            <a:stretch>
              <a:fillRect t="-22989" b="-3103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3" name="TextBox 3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40312" y="5264722"/>
            <a:ext cx="3962400" cy="80746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802313" y="4392613"/>
            <a:ext cx="24384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Visit count update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192713" y="6245225"/>
            <a:ext cx="3810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State utility update</a:t>
            </a:r>
          </a:p>
        </p:txBody>
      </p:sp>
      <p:sp>
        <p:nvSpPr>
          <p:cNvPr id="30" name="Oval 8"/>
          <p:cNvSpPr>
            <a:spLocks noChangeArrowheads="1"/>
          </p:cNvSpPr>
          <p:nvPr/>
        </p:nvSpPr>
        <p:spPr bwMode="auto">
          <a:xfrm>
            <a:off x="2273300" y="5153025"/>
            <a:ext cx="568325" cy="568325"/>
          </a:xfrm>
          <a:prstGeom prst="ellipse">
            <a:avLst/>
          </a:prstGeom>
          <a:solidFill>
            <a:srgbClr val="00B050"/>
          </a:solidFill>
          <a:ln w="18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Oval 8"/>
          <p:cNvSpPr>
            <a:spLocks noChangeArrowheads="1"/>
          </p:cNvSpPr>
          <p:nvPr/>
        </p:nvSpPr>
        <p:spPr bwMode="auto">
          <a:xfrm>
            <a:off x="3113087" y="3006725"/>
            <a:ext cx="568325" cy="568325"/>
          </a:xfrm>
          <a:prstGeom prst="ellipse">
            <a:avLst/>
          </a:prstGeom>
          <a:solidFill>
            <a:srgbClr val="00B050"/>
          </a:solidFill>
          <a:ln w="18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 flipH="1">
            <a:off x="1442243" y="5645149"/>
            <a:ext cx="866775" cy="363538"/>
          </a:xfrm>
          <a:prstGeom prst="line">
            <a:avLst/>
          </a:prstGeom>
          <a:noFill/>
          <a:ln w="18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430712" y="6827837"/>
            <a:ext cx="4419600" cy="610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Select each child node based on UCB scheme.</a:t>
            </a:r>
            <a:endParaRPr lang="en-US" b="1" dirty="0">
              <a:solidFill>
                <a:srgbClr val="008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9" grpId="0"/>
      <p:bldP spid="5140" grpId="0"/>
      <p:bldP spid="5141" grpId="0"/>
      <p:bldP spid="5142" grpId="0"/>
      <p:bldP spid="6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1258887"/>
          </a:xfrm>
        </p:spPr>
        <p:txBody>
          <a:bodyPr/>
          <a:lstStyle/>
          <a:p>
            <a:r>
              <a:rPr lang="en-US" sz="4400" smtClean="0">
                <a:solidFill>
                  <a:srgbClr val="FF0000"/>
                </a:solidFill>
              </a:rPr>
              <a:t>UCT versus Minimax</a:t>
            </a:r>
          </a:p>
        </p:txBody>
      </p:sp>
      <p:sp>
        <p:nvSpPr>
          <p:cNvPr id="10243" name="Text Placeholder 3"/>
          <p:cNvSpPr>
            <a:spLocks noGrp="1"/>
          </p:cNvSpPr>
          <p:nvPr>
            <p:ph type="body" idx="1"/>
          </p:nvPr>
        </p:nvSpPr>
        <p:spPr>
          <a:xfrm>
            <a:off x="503238" y="1692275"/>
            <a:ext cx="4454525" cy="704850"/>
          </a:xfrm>
        </p:spPr>
        <p:txBody>
          <a:bodyPr/>
          <a:lstStyle/>
          <a:p>
            <a:pPr algn="ctr"/>
            <a:r>
              <a:rPr lang="en-US" smtClean="0"/>
              <a:t>UCT Tree</a:t>
            </a:r>
          </a:p>
        </p:txBody>
      </p:sp>
      <p:pic>
        <p:nvPicPr>
          <p:cNvPr id="10244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1713" y="2713038"/>
            <a:ext cx="3390900" cy="2971800"/>
          </a:xfrm>
        </p:spPr>
      </p:pic>
      <p:sp>
        <p:nvSpPr>
          <p:cNvPr id="10245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/>
          <a:lstStyle/>
          <a:p>
            <a:pPr algn="ctr"/>
            <a:r>
              <a:rPr lang="en-US" smtClean="0"/>
              <a:t>Minimax Tree</a:t>
            </a:r>
          </a:p>
        </p:txBody>
      </p:sp>
      <p:pic>
        <p:nvPicPr>
          <p:cNvPr id="10246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78513" y="2713038"/>
            <a:ext cx="3038475" cy="3038475"/>
          </a:xfrm>
        </p:spPr>
      </p:pic>
      <p:sp>
        <p:nvSpPr>
          <p:cNvPr id="10247" name="TextBox 9"/>
          <p:cNvSpPr txBox="1">
            <a:spLocks noChangeArrowheads="1"/>
          </p:cNvSpPr>
          <p:nvPr/>
        </p:nvSpPr>
        <p:spPr bwMode="auto">
          <a:xfrm>
            <a:off x="696913" y="5989638"/>
            <a:ext cx="4038600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buFont typeface="Arial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Asymmetric tree</a:t>
            </a:r>
          </a:p>
          <a:p>
            <a:pPr eaLnBrk="1">
              <a:buFont typeface="Arial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Best-performing method for Go</a:t>
            </a:r>
          </a:p>
        </p:txBody>
      </p:sp>
      <p:sp>
        <p:nvSpPr>
          <p:cNvPr id="10248" name="TextBox 10"/>
          <p:cNvSpPr txBox="1">
            <a:spLocks noChangeArrowheads="1"/>
          </p:cNvSpPr>
          <p:nvPr/>
        </p:nvSpPr>
        <p:spPr bwMode="auto">
          <a:xfrm>
            <a:off x="5421313" y="6007100"/>
            <a:ext cx="40386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>
              <a:defRPr>
                <a:solidFill>
                  <a:schemeClr val="bg1"/>
                </a:solidFill>
                <a:latin typeface="Arial" charset="0"/>
              </a:defRPr>
            </a:lvl1pPr>
            <a:lvl2pPr eaLnBrk="0">
              <a:defRPr>
                <a:solidFill>
                  <a:schemeClr val="bg1"/>
                </a:solidFill>
                <a:latin typeface="Arial" charset="0"/>
              </a:defRPr>
            </a:lvl2pPr>
            <a:lvl3pPr eaLnBrk="0">
              <a:defRPr>
                <a:solidFill>
                  <a:schemeClr val="bg1"/>
                </a:solidFill>
                <a:latin typeface="Arial" charset="0"/>
              </a:defRPr>
            </a:lvl3pPr>
            <a:lvl4pPr eaLnBrk="0">
              <a:defRPr>
                <a:solidFill>
                  <a:schemeClr val="bg1"/>
                </a:solidFill>
                <a:latin typeface="Arial" charset="0"/>
              </a:defRPr>
            </a:lvl4pPr>
            <a:lvl5pPr eaLnBrk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Full-width tree up to some depth bound </a:t>
            </a:r>
            <a:r>
              <a:rPr lang="en-US" sz="2400" i="1" dirty="0">
                <a:solidFill>
                  <a:schemeClr val="tx1"/>
                </a:solidFill>
              </a:rPr>
              <a:t>k</a:t>
            </a:r>
          </a:p>
          <a:p>
            <a:pPr eaLnBrk="1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Best-performing method for </a:t>
            </a:r>
            <a:r>
              <a:rPr lang="en-US" sz="2400" dirty="0" err="1" smtClean="0">
                <a:solidFill>
                  <a:schemeClr val="tx1"/>
                </a:solidFill>
              </a:rPr>
              <a:t>eg</a:t>
            </a:r>
            <a:r>
              <a:rPr lang="en-US" sz="2400" dirty="0" smtClean="0">
                <a:solidFill>
                  <a:schemeClr val="tx1"/>
                </a:solidFill>
              </a:rPr>
              <a:t> Chess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03238" y="503238"/>
            <a:ext cx="9032874" cy="990599"/>
          </a:xfrm>
        </p:spPr>
        <p:txBody>
          <a:bodyPr/>
          <a:lstStyle/>
          <a:p>
            <a:r>
              <a:rPr lang="en-US" sz="4000" dirty="0" smtClean="0"/>
              <a:t>Search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112" y="1265237"/>
            <a:ext cx="9074150" cy="5562600"/>
          </a:xfrm>
        </p:spPr>
        <p:txBody>
          <a:bodyPr/>
          <a:lstStyle/>
          <a:p>
            <a:r>
              <a:rPr lang="en-US" dirty="0" err="1" smtClean="0"/>
              <a:t>Minimax</a:t>
            </a:r>
            <a:r>
              <a:rPr lang="en-US" dirty="0" smtClean="0"/>
              <a:t> performs poorly in Go due to the large branching factor and lack of good board </a:t>
            </a:r>
            <a:r>
              <a:rPr lang="en-US" dirty="0" err="1" smtClean="0"/>
              <a:t>eval</a:t>
            </a:r>
            <a:endParaRPr lang="en-US" dirty="0" smtClean="0"/>
          </a:p>
          <a:p>
            <a:r>
              <a:rPr lang="en-US" dirty="0" smtClean="0"/>
              <a:t>To understand UCT better, we need domain with another competitive method.</a:t>
            </a:r>
          </a:p>
          <a:p>
            <a:r>
              <a:rPr lang="en-US" dirty="0" smtClean="0"/>
              <a:t>Considered domains where </a:t>
            </a:r>
            <a:r>
              <a:rPr lang="en-US" dirty="0" err="1" smtClean="0"/>
              <a:t>Minimax</a:t>
            </a:r>
            <a:r>
              <a:rPr lang="en-US" dirty="0" smtClean="0"/>
              <a:t> search produces good play</a:t>
            </a:r>
          </a:p>
          <a:p>
            <a:pPr lvl="1"/>
            <a:r>
              <a:rPr lang="en-US" b="1" dirty="0" smtClean="0"/>
              <a:t>Chess</a:t>
            </a:r>
          </a:p>
          <a:p>
            <a:pPr lvl="2"/>
            <a:r>
              <a:rPr lang="en-US" dirty="0" smtClean="0"/>
              <a:t>A domain where </a:t>
            </a:r>
            <a:r>
              <a:rPr lang="en-US" dirty="0" err="1" smtClean="0"/>
              <a:t>Minimax</a:t>
            </a:r>
            <a:r>
              <a:rPr lang="en-US" dirty="0" smtClean="0"/>
              <a:t> yields world-class play but UCT</a:t>
            </a:r>
          </a:p>
          <a:p>
            <a:pPr marL="1008063" lvl="2" indent="0">
              <a:buNone/>
            </a:pPr>
            <a:r>
              <a:rPr lang="en-US" dirty="0"/>
              <a:t> </a:t>
            </a:r>
            <a:r>
              <a:rPr lang="en-US" dirty="0" smtClean="0"/>
              <a:t>  performs poorly</a:t>
            </a:r>
          </a:p>
          <a:p>
            <a:pPr lvl="1"/>
            <a:r>
              <a:rPr lang="en-US" b="1" dirty="0" err="1" smtClean="0"/>
              <a:t>Mancala</a:t>
            </a:r>
            <a:endParaRPr lang="en-US" b="1" dirty="0" smtClean="0"/>
          </a:p>
          <a:p>
            <a:pPr lvl="2"/>
            <a:r>
              <a:rPr lang="en-US" dirty="0" smtClean="0"/>
              <a:t>A domain where </a:t>
            </a:r>
            <a:r>
              <a:rPr lang="en-US" b="1" i="1" dirty="0" smtClean="0">
                <a:solidFill>
                  <a:srgbClr val="FF0000"/>
                </a:solidFill>
              </a:rPr>
              <a:t>both</a:t>
            </a:r>
            <a:r>
              <a:rPr lang="en-US" dirty="0" smtClean="0"/>
              <a:t> </a:t>
            </a:r>
            <a:r>
              <a:rPr lang="en-US" dirty="0" err="1" smtClean="0"/>
              <a:t>Minimax</a:t>
            </a:r>
            <a:r>
              <a:rPr lang="en-US" dirty="0" smtClean="0"/>
              <a:t> and UCT yield competent players ‘out-of-the-box’</a:t>
            </a:r>
          </a:p>
          <a:p>
            <a:pPr lvl="1"/>
            <a:r>
              <a:rPr lang="en-US" b="1" dirty="0" smtClean="0"/>
              <a:t>Synthetic games (ongoing work)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 12">
    <a:dk1>
      <a:srgbClr val="000000"/>
    </a:dk1>
    <a:lt1>
      <a:srgbClr val="FFFFFF"/>
    </a:lt1>
    <a:dk2>
      <a:srgbClr val="000000"/>
    </a:dk2>
    <a:lt2>
      <a:srgbClr val="00007D"/>
    </a:lt2>
    <a:accent1>
      <a:srgbClr val="9999FF"/>
    </a:accent1>
    <a:accent2>
      <a:srgbClr val="9999CC"/>
    </a:accent2>
    <a:accent3>
      <a:srgbClr val="FFFFFF"/>
    </a:accent3>
    <a:accent4>
      <a:srgbClr val="000000"/>
    </a:accent4>
    <a:accent5>
      <a:srgbClr val="CACAFF"/>
    </a:accent5>
    <a:accent6>
      <a:srgbClr val="8A8AB9"/>
    </a:accent6>
    <a:hlink>
      <a:srgbClr val="666699"/>
    </a:hlink>
    <a:folHlink>
      <a:srgbClr val="CCCCE6"/>
    </a:folHlink>
  </a:clrScheme>
</a:themeOverride>
</file>

<file path=ppt/theme/themeOverride2.xml><?xml version="1.0" encoding="utf-8"?>
<a:themeOverride xmlns:a="http://schemas.openxmlformats.org/drawingml/2006/main">
  <a:clrScheme name="Pixel 12">
    <a:dk1>
      <a:srgbClr val="000000"/>
    </a:dk1>
    <a:lt1>
      <a:srgbClr val="FFFFFF"/>
    </a:lt1>
    <a:dk2>
      <a:srgbClr val="000000"/>
    </a:dk2>
    <a:lt2>
      <a:srgbClr val="00007D"/>
    </a:lt2>
    <a:accent1>
      <a:srgbClr val="9999FF"/>
    </a:accent1>
    <a:accent2>
      <a:srgbClr val="9999CC"/>
    </a:accent2>
    <a:accent3>
      <a:srgbClr val="FFFFFF"/>
    </a:accent3>
    <a:accent4>
      <a:srgbClr val="000000"/>
    </a:accent4>
    <a:accent5>
      <a:srgbClr val="CACAFF"/>
    </a:accent5>
    <a:accent6>
      <a:srgbClr val="8A8AB9"/>
    </a:accent6>
    <a:hlink>
      <a:srgbClr val="666699"/>
    </a:hlink>
    <a:folHlink>
      <a:srgbClr val="CCCCE6"/>
    </a:folHlink>
  </a:clrScheme>
</a:themeOverride>
</file>

<file path=ppt/theme/themeOverride3.xml><?xml version="1.0" encoding="utf-8"?>
<a:themeOverride xmlns:a="http://schemas.openxmlformats.org/drawingml/2006/main">
  <a:clrScheme name="Pixel 12">
    <a:dk1>
      <a:srgbClr val="000000"/>
    </a:dk1>
    <a:lt1>
      <a:srgbClr val="FFFFFF"/>
    </a:lt1>
    <a:dk2>
      <a:srgbClr val="000000"/>
    </a:dk2>
    <a:lt2>
      <a:srgbClr val="00007D"/>
    </a:lt2>
    <a:accent1>
      <a:srgbClr val="9999FF"/>
    </a:accent1>
    <a:accent2>
      <a:srgbClr val="9999CC"/>
    </a:accent2>
    <a:accent3>
      <a:srgbClr val="FFFFFF"/>
    </a:accent3>
    <a:accent4>
      <a:srgbClr val="000000"/>
    </a:accent4>
    <a:accent5>
      <a:srgbClr val="CACAFF"/>
    </a:accent5>
    <a:accent6>
      <a:srgbClr val="8A8AB9"/>
    </a:accent6>
    <a:hlink>
      <a:srgbClr val="666699"/>
    </a:hlink>
    <a:folHlink>
      <a:srgbClr val="CCCCE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37542</TotalTime>
  <Words>1760</Words>
  <Application>Microsoft Macintosh PowerPoint</Application>
  <PresentationFormat>Custom</PresentationFormat>
  <Paragraphs>254</Paragraphs>
  <Slides>28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Pixel</vt:lpstr>
      <vt:lpstr>PowerPoint Presentation</vt:lpstr>
      <vt:lpstr>Upper Confidence bounds for Trees (UCT)</vt:lpstr>
      <vt:lpstr>Understanding UCT</vt:lpstr>
      <vt:lpstr>PowerPoint Presentation</vt:lpstr>
      <vt:lpstr>The UCT Algorithm</vt:lpstr>
      <vt:lpstr>The UCT Algorithm</vt:lpstr>
      <vt:lpstr>The UCT Algorithm</vt:lpstr>
      <vt:lpstr>UCT versus Minimax</vt:lpstr>
      <vt:lpstr>Search Spaces</vt:lpstr>
      <vt:lpstr>Mancala</vt:lpstr>
      <vt:lpstr>UCT on Mancala</vt:lpstr>
      <vt:lpstr>I) Full-Width versus Selective Search</vt:lpstr>
      <vt:lpstr>PowerPoint Presentation</vt:lpstr>
      <vt:lpstr>II) Random Playouts (Samples)</vt:lpstr>
      <vt:lpstr>How many samples per leaf is optimal?</vt:lpstr>
      <vt:lpstr>III) Utility estimates backup:       Averaging versus Minimax</vt:lpstr>
      <vt:lpstr>PowerPoint Presentation</vt:lpstr>
      <vt:lpstr>Improving over random playout info: Heuristic evaluation</vt:lpstr>
      <vt:lpstr>PowerPoint Presentation</vt:lpstr>
      <vt:lpstr>Final step: UCTMAXH versus Minimax</vt:lpstr>
      <vt:lpstr>Mancala:  UCTMAXH vs. Minimax (w. alpha-beta)</vt:lpstr>
      <vt:lpstr>UCT recap:</vt:lpstr>
      <vt:lpstr>Chess</vt:lpstr>
      <vt:lpstr>Search Traps</vt:lpstr>
      <vt:lpstr>Search Traps in Chess</vt:lpstr>
      <vt:lpstr>Identifying Traps</vt:lpstr>
      <vt:lpstr>Identifying Traps</vt:lpstr>
      <vt:lpstr>UCT conclusions: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Raghuram Ramanujan</dc:creator>
  <cp:lastModifiedBy>Jonathan</cp:lastModifiedBy>
  <cp:revision>230</cp:revision>
  <cp:lastPrinted>1601-01-01T00:00:00Z</cp:lastPrinted>
  <dcterms:created xsi:type="dcterms:W3CDTF">2011-02-16T11:46:22Z</dcterms:created>
  <dcterms:modified xsi:type="dcterms:W3CDTF">2016-04-15T07:18:35Z</dcterms:modified>
</cp:coreProperties>
</file>